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</p:sldIdLst>
  <p:sldSz cx="9753600" cy="7315200"/>
  <p:notesSz cx="6858000" cy="9144000"/>
  <p:embeddedFontLst>
    <p:embeddedFont>
      <p:font typeface="Archivo Black" panose="020B0604020202020204" charset="-18"/>
      <p:regular r:id="rId88"/>
    </p:embeddedFont>
    <p:embeddedFont>
      <p:font typeface="Codec Pro" panose="020B0604020202020204" charset="0"/>
      <p:regular r:id="rId89"/>
    </p:embeddedFont>
    <p:embeddedFont>
      <p:font typeface="Codec Pro Bold" panose="020B0604020202020204" charset="0"/>
      <p:regular r:id="rId90"/>
    </p:embeddedFont>
    <p:embeddedFont>
      <p:font typeface="Codec Pro Ultra-Bold" panose="020B0604020202020204" charset="0"/>
      <p:regular r:id="rId91"/>
    </p:embeddedFont>
    <p:embeddedFont>
      <p:font typeface="Montserrat" panose="00000500000000000000" pitchFamily="2" charset="-18"/>
      <p:regular r:id="rId92"/>
    </p:embeddedFont>
    <p:embeddedFont>
      <p:font typeface="Montserrat Bold" panose="00000800000000000000" charset="-18"/>
      <p:regular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804" y="-16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3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2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5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60.png"/><Relationship Id="rId3" Type="http://schemas.openxmlformats.org/officeDocument/2006/relationships/image" Target="../media/image14.svg"/><Relationship Id="rId21" Type="http://schemas.openxmlformats.org/officeDocument/2006/relationships/image" Target="../media/image63.svg"/><Relationship Id="rId7" Type="http://schemas.openxmlformats.org/officeDocument/2006/relationships/image" Target="../media/image3.svg"/><Relationship Id="rId12" Type="http://schemas.openxmlformats.org/officeDocument/2006/relationships/image" Target="../media/image30.png"/><Relationship Id="rId17" Type="http://schemas.openxmlformats.org/officeDocument/2006/relationships/image" Target="../media/image59.svg"/><Relationship Id="rId2" Type="http://schemas.openxmlformats.org/officeDocument/2006/relationships/image" Target="../media/image13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9.svg"/><Relationship Id="rId5" Type="http://schemas.openxmlformats.org/officeDocument/2006/relationships/image" Target="../media/image16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61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7.svg"/><Relationship Id="rId7" Type="http://schemas.openxmlformats.org/officeDocument/2006/relationships/image" Target="../media/image6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1.svg"/><Relationship Id="rId18" Type="http://schemas.openxmlformats.org/officeDocument/2006/relationships/image" Target="../media/image71.png"/><Relationship Id="rId3" Type="http://schemas.openxmlformats.org/officeDocument/2006/relationships/image" Target="../media/image14.svg"/><Relationship Id="rId21" Type="http://schemas.openxmlformats.org/officeDocument/2006/relationships/image" Target="../media/image74.svg"/><Relationship Id="rId7" Type="http://schemas.openxmlformats.org/officeDocument/2006/relationships/image" Target="../media/image3.svg"/><Relationship Id="rId12" Type="http://schemas.openxmlformats.org/officeDocument/2006/relationships/image" Target="../media/image60.png"/><Relationship Id="rId17" Type="http://schemas.openxmlformats.org/officeDocument/2006/relationships/image" Target="../media/image39.svg"/><Relationship Id="rId2" Type="http://schemas.openxmlformats.org/officeDocument/2006/relationships/image" Target="../media/image13.png"/><Relationship Id="rId16" Type="http://schemas.openxmlformats.org/officeDocument/2006/relationships/image" Target="../media/image38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9.svg"/><Relationship Id="rId5" Type="http://schemas.openxmlformats.org/officeDocument/2006/relationships/image" Target="../media/image16.svg"/><Relationship Id="rId15" Type="http://schemas.openxmlformats.org/officeDocument/2006/relationships/image" Target="../media/image45.svg"/><Relationship Id="rId10" Type="http://schemas.openxmlformats.org/officeDocument/2006/relationships/image" Target="../media/image28.png"/><Relationship Id="rId19" Type="http://schemas.openxmlformats.org/officeDocument/2006/relationships/image" Target="../media/image72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7.svg"/><Relationship Id="rId7" Type="http://schemas.openxmlformats.org/officeDocument/2006/relationships/image" Target="../media/image7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1.svg"/><Relationship Id="rId18" Type="http://schemas.openxmlformats.org/officeDocument/2006/relationships/image" Target="../media/image82.png"/><Relationship Id="rId3" Type="http://schemas.openxmlformats.org/officeDocument/2006/relationships/image" Target="../media/image14.svg"/><Relationship Id="rId21" Type="http://schemas.openxmlformats.org/officeDocument/2006/relationships/image" Target="../media/image85.svg"/><Relationship Id="rId7" Type="http://schemas.openxmlformats.org/officeDocument/2006/relationships/image" Target="../media/image3.svg"/><Relationship Id="rId12" Type="http://schemas.openxmlformats.org/officeDocument/2006/relationships/image" Target="../media/image50.png"/><Relationship Id="rId17" Type="http://schemas.openxmlformats.org/officeDocument/2006/relationships/image" Target="../media/image81.svg"/><Relationship Id="rId2" Type="http://schemas.openxmlformats.org/officeDocument/2006/relationships/image" Target="../media/image13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9.svg"/><Relationship Id="rId5" Type="http://schemas.openxmlformats.org/officeDocument/2006/relationships/image" Target="../media/image16.svg"/><Relationship Id="rId15" Type="http://schemas.openxmlformats.org/officeDocument/2006/relationships/image" Target="../media/image41.svg"/><Relationship Id="rId10" Type="http://schemas.openxmlformats.org/officeDocument/2006/relationships/image" Target="../media/image38.png"/><Relationship Id="rId19" Type="http://schemas.openxmlformats.org/officeDocument/2006/relationships/image" Target="../media/image83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7.svg"/><Relationship Id="rId7" Type="http://schemas.openxmlformats.org/officeDocument/2006/relationships/image" Target="../media/image8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5.svg"/><Relationship Id="rId3" Type="http://schemas.openxmlformats.org/officeDocument/2006/relationships/image" Target="../media/image14.svg"/><Relationship Id="rId7" Type="http://schemas.openxmlformats.org/officeDocument/2006/relationships/image" Target="../media/image3.svg"/><Relationship Id="rId12" Type="http://schemas.openxmlformats.org/officeDocument/2006/relationships/image" Target="../media/image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3.svg"/><Relationship Id="rId5" Type="http://schemas.openxmlformats.org/officeDocument/2006/relationships/image" Target="../media/image16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svg"/><Relationship Id="rId18" Type="http://schemas.openxmlformats.org/officeDocument/2006/relationships/image" Target="../media/image105.png"/><Relationship Id="rId3" Type="http://schemas.openxmlformats.org/officeDocument/2006/relationships/image" Target="../media/image14.svg"/><Relationship Id="rId21" Type="http://schemas.openxmlformats.org/officeDocument/2006/relationships/image" Target="../media/image108.svg"/><Relationship Id="rId7" Type="http://schemas.openxmlformats.org/officeDocument/2006/relationships/image" Target="../media/image3.svg"/><Relationship Id="rId12" Type="http://schemas.openxmlformats.org/officeDocument/2006/relationships/image" Target="../media/image34.png"/><Relationship Id="rId17" Type="http://schemas.openxmlformats.org/officeDocument/2006/relationships/image" Target="../media/image104.svg"/><Relationship Id="rId2" Type="http://schemas.openxmlformats.org/officeDocument/2006/relationships/image" Target="../media/image13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1.svg"/><Relationship Id="rId5" Type="http://schemas.openxmlformats.org/officeDocument/2006/relationships/image" Target="../media/image16.svg"/><Relationship Id="rId15" Type="http://schemas.openxmlformats.org/officeDocument/2006/relationships/image" Target="../media/image33.svg"/><Relationship Id="rId10" Type="http://schemas.openxmlformats.org/officeDocument/2006/relationships/image" Target="../media/image30.png"/><Relationship Id="rId19" Type="http://schemas.openxmlformats.org/officeDocument/2006/relationships/image" Target="../media/image106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2.svg"/><Relationship Id="rId18" Type="http://schemas.openxmlformats.org/officeDocument/2006/relationships/image" Target="../media/image127.png"/><Relationship Id="rId3" Type="http://schemas.openxmlformats.org/officeDocument/2006/relationships/image" Target="../media/image14.svg"/><Relationship Id="rId7" Type="http://schemas.openxmlformats.org/officeDocument/2006/relationships/image" Target="../media/image3.svg"/><Relationship Id="rId12" Type="http://schemas.openxmlformats.org/officeDocument/2006/relationships/image" Target="../media/image121.png"/><Relationship Id="rId17" Type="http://schemas.openxmlformats.org/officeDocument/2006/relationships/image" Target="../media/image126.svg"/><Relationship Id="rId2" Type="http://schemas.openxmlformats.org/officeDocument/2006/relationships/image" Target="../media/image13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20.svg"/><Relationship Id="rId5" Type="http://schemas.openxmlformats.org/officeDocument/2006/relationships/image" Target="../media/image16.svg"/><Relationship Id="rId15" Type="http://schemas.openxmlformats.org/officeDocument/2006/relationships/image" Target="../media/image124.svg"/><Relationship Id="rId10" Type="http://schemas.openxmlformats.org/officeDocument/2006/relationships/image" Target="../media/image119.png"/><Relationship Id="rId19" Type="http://schemas.openxmlformats.org/officeDocument/2006/relationships/image" Target="../media/image128.svg"/><Relationship Id="rId4" Type="http://schemas.openxmlformats.org/officeDocument/2006/relationships/image" Target="../media/image15.png"/><Relationship Id="rId9" Type="http://schemas.openxmlformats.org/officeDocument/2006/relationships/image" Target="../media/image27.svg"/><Relationship Id="rId1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29.svg"/><Relationship Id="rId18" Type="http://schemas.openxmlformats.org/officeDocument/2006/relationships/image" Target="../media/image72.sv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12" Type="http://schemas.openxmlformats.org/officeDocument/2006/relationships/image" Target="../media/image28.png"/><Relationship Id="rId17" Type="http://schemas.openxmlformats.org/officeDocument/2006/relationships/image" Target="../media/image71.png"/><Relationship Id="rId2" Type="http://schemas.openxmlformats.org/officeDocument/2006/relationships/image" Target="../media/image13.png"/><Relationship Id="rId16" Type="http://schemas.openxmlformats.org/officeDocument/2006/relationships/image" Target="../media/image142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39.svg"/><Relationship Id="rId5" Type="http://schemas.openxmlformats.org/officeDocument/2006/relationships/image" Target="../media/image16.svg"/><Relationship Id="rId15" Type="http://schemas.openxmlformats.org/officeDocument/2006/relationships/image" Target="../media/image141.png"/><Relationship Id="rId10" Type="http://schemas.openxmlformats.org/officeDocument/2006/relationships/image" Target="../media/image138.png"/><Relationship Id="rId19" Type="http://schemas.openxmlformats.org/officeDocument/2006/relationships/image" Target="../media/image60.png"/><Relationship Id="rId4" Type="http://schemas.openxmlformats.org/officeDocument/2006/relationships/image" Target="../media/image15.png"/><Relationship Id="rId9" Type="http://schemas.openxmlformats.org/officeDocument/2006/relationships/image" Target="../media/image137.svg"/><Relationship Id="rId14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6.sv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1.svg"/><Relationship Id="rId18" Type="http://schemas.openxmlformats.org/officeDocument/2006/relationships/image" Target="../media/image156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80.png"/><Relationship Id="rId17" Type="http://schemas.openxmlformats.org/officeDocument/2006/relationships/image" Target="../media/image155.svg"/><Relationship Id="rId2" Type="http://schemas.openxmlformats.org/officeDocument/2006/relationships/image" Target="../media/image2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3.svg"/><Relationship Id="rId5" Type="http://schemas.openxmlformats.org/officeDocument/2006/relationships/image" Target="../media/image14.svg"/><Relationship Id="rId15" Type="http://schemas.openxmlformats.org/officeDocument/2006/relationships/image" Target="../media/image83.svg"/><Relationship Id="rId10" Type="http://schemas.openxmlformats.org/officeDocument/2006/relationships/image" Target="../media/image42.png"/><Relationship Id="rId19" Type="http://schemas.openxmlformats.org/officeDocument/2006/relationships/image" Target="../media/image157.sv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3.svg"/><Relationship Id="rId18" Type="http://schemas.openxmlformats.org/officeDocument/2006/relationships/image" Target="../media/image202.pn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82.png"/><Relationship Id="rId17" Type="http://schemas.openxmlformats.org/officeDocument/2006/relationships/image" Target="../media/image201.svg"/><Relationship Id="rId2" Type="http://schemas.openxmlformats.org/officeDocument/2006/relationships/image" Target="../media/image26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1.svg"/><Relationship Id="rId5" Type="http://schemas.openxmlformats.org/officeDocument/2006/relationships/image" Target="../media/image39.svg"/><Relationship Id="rId15" Type="http://schemas.openxmlformats.org/officeDocument/2006/relationships/image" Target="../media/image139.svg"/><Relationship Id="rId10" Type="http://schemas.openxmlformats.org/officeDocument/2006/relationships/image" Target="../media/image80.png"/><Relationship Id="rId19" Type="http://schemas.openxmlformats.org/officeDocument/2006/relationships/image" Target="../media/image203.svg"/><Relationship Id="rId4" Type="http://schemas.openxmlformats.org/officeDocument/2006/relationships/image" Target="../media/image38.png"/><Relationship Id="rId9" Type="http://schemas.openxmlformats.org/officeDocument/2006/relationships/image" Target="../media/image41.svg"/><Relationship Id="rId14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154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32.png"/><Relationship Id="rId17" Type="http://schemas.openxmlformats.org/officeDocument/2006/relationships/image" Target="../media/image205.svg"/><Relationship Id="rId2" Type="http://schemas.openxmlformats.org/officeDocument/2006/relationships/image" Target="../media/image2.png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3.svg"/><Relationship Id="rId5" Type="http://schemas.openxmlformats.org/officeDocument/2006/relationships/image" Target="../media/image14.svg"/><Relationship Id="rId15" Type="http://schemas.openxmlformats.org/officeDocument/2006/relationships/image" Target="../media/image108.svg"/><Relationship Id="rId10" Type="http://schemas.openxmlformats.org/officeDocument/2006/relationships/image" Target="../media/image82.png"/><Relationship Id="rId19" Type="http://schemas.openxmlformats.org/officeDocument/2006/relationships/image" Target="../media/image155.sv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svg"/><Relationship Id="rId3" Type="http://schemas.openxmlformats.org/officeDocument/2006/relationships/image" Target="../media/image6.svg"/><Relationship Id="rId7" Type="http://schemas.openxmlformats.org/officeDocument/2006/relationships/image" Target="../media/image218.svg"/><Relationship Id="rId12" Type="http://schemas.openxmlformats.org/officeDocument/2006/relationships/image" Target="../media/image2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openxmlformats.org/officeDocument/2006/relationships/image" Target="../media/image222.svg"/><Relationship Id="rId5" Type="http://schemas.openxmlformats.org/officeDocument/2006/relationships/image" Target="../media/image8.svg"/><Relationship Id="rId10" Type="http://schemas.openxmlformats.org/officeDocument/2006/relationships/image" Target="../media/image221.png"/><Relationship Id="rId4" Type="http://schemas.openxmlformats.org/officeDocument/2006/relationships/image" Target="../media/image7.png"/><Relationship Id="rId9" Type="http://schemas.openxmlformats.org/officeDocument/2006/relationships/image" Target="../media/image220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svg"/><Relationship Id="rId7" Type="http://schemas.openxmlformats.org/officeDocument/2006/relationships/image" Target="../media/image2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45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3" Type="http://schemas.openxmlformats.org/officeDocument/2006/relationships/image" Target="../media/image232.jpeg"/><Relationship Id="rId7" Type="http://schemas.openxmlformats.org/officeDocument/2006/relationships/image" Target="../media/image236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Relationship Id="rId9" Type="http://schemas.openxmlformats.org/officeDocument/2006/relationships/image" Target="../media/image23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45661" y="6175079"/>
            <a:ext cx="7428483" cy="817203"/>
          </a:xfrm>
          <a:custGeom>
            <a:avLst/>
            <a:gdLst/>
            <a:ahLst/>
            <a:cxnLst/>
            <a:rect l="l" t="t" r="r" b="b"/>
            <a:pathLst>
              <a:path w="7428483" h="817203">
                <a:moveTo>
                  <a:pt x="0" y="0"/>
                </a:moveTo>
                <a:lnTo>
                  <a:pt x="7428483" y="0"/>
                </a:lnTo>
                <a:lnTo>
                  <a:pt x="7428483" y="817202"/>
                </a:lnTo>
                <a:lnTo>
                  <a:pt x="0" y="817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2" r="-238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750" y="1267218"/>
            <a:ext cx="9644305" cy="279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XXI POSIEDZENIE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KOMITETU MONITORUJĄCEGO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REGIONALNY PROGRAM OPERACYJNY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WOJEWÓDZTWA PODLASKIEGO </a:t>
            </a:r>
          </a:p>
          <a:p>
            <a:pPr marL="0" lvl="0" indent="0" algn="ctr">
              <a:lnSpc>
                <a:spcPts val="4480"/>
              </a:lnSpc>
            </a:pPr>
            <a:r>
              <a:rPr lang="en-US" sz="3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NA LATA 2014-2020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8149" y="5468800"/>
            <a:ext cx="2125995" cy="1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35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14.05.2026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677350"/>
            <a:ext cx="8556023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SPRAWOZDANIE </a:t>
            </a:r>
          </a:p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 REALIZACJI </a:t>
            </a:r>
          </a:p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RPOWP 2014-2020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18916" y="4890061"/>
            <a:ext cx="5708132" cy="1003050"/>
            <a:chOff x="0" y="0"/>
            <a:chExt cx="2114123" cy="371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14123" cy="371500"/>
            </a:xfrm>
            <a:custGeom>
              <a:avLst/>
              <a:gdLst/>
              <a:ahLst/>
              <a:cxnLst/>
              <a:rect l="l" t="t" r="r" b="b"/>
              <a:pathLst>
                <a:path w="2114123" h="371500">
                  <a:moveTo>
                    <a:pt x="33907" y="0"/>
                  </a:moveTo>
                  <a:lnTo>
                    <a:pt x="2080215" y="0"/>
                  </a:lnTo>
                  <a:cubicBezTo>
                    <a:pt x="2089208" y="0"/>
                    <a:pt x="2097833" y="3572"/>
                    <a:pt x="2104192" y="9931"/>
                  </a:cubicBezTo>
                  <a:cubicBezTo>
                    <a:pt x="2110550" y="16290"/>
                    <a:pt x="2114123" y="24915"/>
                    <a:pt x="2114123" y="33907"/>
                  </a:cubicBezTo>
                  <a:lnTo>
                    <a:pt x="2114123" y="337593"/>
                  </a:lnTo>
                  <a:cubicBezTo>
                    <a:pt x="2114123" y="356319"/>
                    <a:pt x="2098942" y="371500"/>
                    <a:pt x="2080215" y="371500"/>
                  </a:cubicBezTo>
                  <a:lnTo>
                    <a:pt x="33907" y="371500"/>
                  </a:lnTo>
                  <a:cubicBezTo>
                    <a:pt x="24915" y="371500"/>
                    <a:pt x="16290" y="367928"/>
                    <a:pt x="9931" y="361569"/>
                  </a:cubicBezTo>
                  <a:cubicBezTo>
                    <a:pt x="3572" y="355210"/>
                    <a:pt x="0" y="346585"/>
                    <a:pt x="0" y="337593"/>
                  </a:cubicBezTo>
                  <a:lnTo>
                    <a:pt x="0" y="33907"/>
                  </a:lnTo>
                  <a:cubicBezTo>
                    <a:pt x="0" y="24915"/>
                    <a:pt x="3572" y="16290"/>
                    <a:pt x="9931" y="9931"/>
                  </a:cubicBezTo>
                  <a:cubicBezTo>
                    <a:pt x="16290" y="3572"/>
                    <a:pt x="24915" y="0"/>
                    <a:pt x="33907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2114123" cy="32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28783" y="5062022"/>
            <a:ext cx="493634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Przekazane do KE poprzez system SFC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lutego 2026 r.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6487" y="4890061"/>
            <a:ext cx="2963695" cy="1003050"/>
            <a:chOff x="0" y="0"/>
            <a:chExt cx="1097665" cy="371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7665" cy="371500"/>
            </a:xfrm>
            <a:custGeom>
              <a:avLst/>
              <a:gdLst/>
              <a:ahLst/>
              <a:cxnLst/>
              <a:rect l="l" t="t" r="r" b="b"/>
              <a:pathLst>
                <a:path w="1097665" h="371500">
                  <a:moveTo>
                    <a:pt x="65306" y="0"/>
                  </a:moveTo>
                  <a:lnTo>
                    <a:pt x="1032359" y="0"/>
                  </a:lnTo>
                  <a:cubicBezTo>
                    <a:pt x="1049679" y="0"/>
                    <a:pt x="1066290" y="6880"/>
                    <a:pt x="1078537" y="19128"/>
                  </a:cubicBezTo>
                  <a:cubicBezTo>
                    <a:pt x="1090784" y="31375"/>
                    <a:pt x="1097665" y="47986"/>
                    <a:pt x="1097665" y="65306"/>
                  </a:cubicBezTo>
                  <a:lnTo>
                    <a:pt x="1097665" y="306194"/>
                  </a:lnTo>
                  <a:cubicBezTo>
                    <a:pt x="1097665" y="323514"/>
                    <a:pt x="1090784" y="340125"/>
                    <a:pt x="1078537" y="352372"/>
                  </a:cubicBezTo>
                  <a:cubicBezTo>
                    <a:pt x="1066290" y="364620"/>
                    <a:pt x="1049679" y="371500"/>
                    <a:pt x="1032359" y="371500"/>
                  </a:cubicBezTo>
                  <a:lnTo>
                    <a:pt x="65306" y="371500"/>
                  </a:lnTo>
                  <a:cubicBezTo>
                    <a:pt x="47986" y="371500"/>
                    <a:pt x="31375" y="364620"/>
                    <a:pt x="19128" y="352372"/>
                  </a:cubicBezTo>
                  <a:cubicBezTo>
                    <a:pt x="6880" y="340125"/>
                    <a:pt x="0" y="323514"/>
                    <a:pt x="0" y="306194"/>
                  </a:cubicBezTo>
                  <a:lnTo>
                    <a:pt x="0" y="65306"/>
                  </a:lnTo>
                  <a:cubicBezTo>
                    <a:pt x="0" y="47986"/>
                    <a:pt x="6880" y="31375"/>
                    <a:pt x="19128" y="19128"/>
                  </a:cubicBezTo>
                  <a:cubicBezTo>
                    <a:pt x="31375" y="6880"/>
                    <a:pt x="47986" y="0"/>
                    <a:pt x="653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1097665" cy="32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4831" y="5219184"/>
            <a:ext cx="252700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Komisja Europejska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218916" y="2752464"/>
            <a:ext cx="5708132" cy="1003050"/>
            <a:chOff x="0" y="0"/>
            <a:chExt cx="2114123" cy="371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14123" cy="371500"/>
            </a:xfrm>
            <a:custGeom>
              <a:avLst/>
              <a:gdLst/>
              <a:ahLst/>
              <a:cxnLst/>
              <a:rect l="l" t="t" r="r" b="b"/>
              <a:pathLst>
                <a:path w="2114123" h="371500">
                  <a:moveTo>
                    <a:pt x="33907" y="0"/>
                  </a:moveTo>
                  <a:lnTo>
                    <a:pt x="2080215" y="0"/>
                  </a:lnTo>
                  <a:cubicBezTo>
                    <a:pt x="2089208" y="0"/>
                    <a:pt x="2097833" y="3572"/>
                    <a:pt x="2104192" y="9931"/>
                  </a:cubicBezTo>
                  <a:cubicBezTo>
                    <a:pt x="2110550" y="16290"/>
                    <a:pt x="2114123" y="24915"/>
                    <a:pt x="2114123" y="33907"/>
                  </a:cubicBezTo>
                  <a:lnTo>
                    <a:pt x="2114123" y="337593"/>
                  </a:lnTo>
                  <a:cubicBezTo>
                    <a:pt x="2114123" y="356319"/>
                    <a:pt x="2098942" y="371500"/>
                    <a:pt x="2080215" y="371500"/>
                  </a:cubicBezTo>
                  <a:lnTo>
                    <a:pt x="33907" y="371500"/>
                  </a:lnTo>
                  <a:cubicBezTo>
                    <a:pt x="24915" y="371500"/>
                    <a:pt x="16290" y="367928"/>
                    <a:pt x="9931" y="361569"/>
                  </a:cubicBezTo>
                  <a:cubicBezTo>
                    <a:pt x="3572" y="355210"/>
                    <a:pt x="0" y="346585"/>
                    <a:pt x="0" y="337593"/>
                  </a:cubicBezTo>
                  <a:lnTo>
                    <a:pt x="0" y="33907"/>
                  </a:lnTo>
                  <a:cubicBezTo>
                    <a:pt x="0" y="24915"/>
                    <a:pt x="3572" y="16290"/>
                    <a:pt x="9931" y="9931"/>
                  </a:cubicBezTo>
                  <a:cubicBezTo>
                    <a:pt x="16290" y="3572"/>
                    <a:pt x="24915" y="0"/>
                    <a:pt x="33907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2114123" cy="32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28783" y="2959984"/>
            <a:ext cx="402717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Przyjęte Uchwałą Nr 132/2576/2025 z 4 grudnia 2025 r.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36487" y="2752464"/>
            <a:ext cx="2963695" cy="1003050"/>
            <a:chOff x="0" y="0"/>
            <a:chExt cx="1097665" cy="371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97665" cy="371500"/>
            </a:xfrm>
            <a:custGeom>
              <a:avLst/>
              <a:gdLst/>
              <a:ahLst/>
              <a:cxnLst/>
              <a:rect l="l" t="t" r="r" b="b"/>
              <a:pathLst>
                <a:path w="1097665" h="371500">
                  <a:moveTo>
                    <a:pt x="65306" y="0"/>
                  </a:moveTo>
                  <a:lnTo>
                    <a:pt x="1032359" y="0"/>
                  </a:lnTo>
                  <a:cubicBezTo>
                    <a:pt x="1049679" y="0"/>
                    <a:pt x="1066290" y="6880"/>
                    <a:pt x="1078537" y="19128"/>
                  </a:cubicBezTo>
                  <a:cubicBezTo>
                    <a:pt x="1090784" y="31375"/>
                    <a:pt x="1097665" y="47986"/>
                    <a:pt x="1097665" y="65306"/>
                  </a:cubicBezTo>
                  <a:lnTo>
                    <a:pt x="1097665" y="306194"/>
                  </a:lnTo>
                  <a:cubicBezTo>
                    <a:pt x="1097665" y="323514"/>
                    <a:pt x="1090784" y="340125"/>
                    <a:pt x="1078537" y="352372"/>
                  </a:cubicBezTo>
                  <a:cubicBezTo>
                    <a:pt x="1066290" y="364620"/>
                    <a:pt x="1049679" y="371500"/>
                    <a:pt x="1032359" y="371500"/>
                  </a:cubicBezTo>
                  <a:lnTo>
                    <a:pt x="65306" y="371500"/>
                  </a:lnTo>
                  <a:cubicBezTo>
                    <a:pt x="47986" y="371500"/>
                    <a:pt x="31375" y="364620"/>
                    <a:pt x="19128" y="352372"/>
                  </a:cubicBezTo>
                  <a:cubicBezTo>
                    <a:pt x="6880" y="340125"/>
                    <a:pt x="0" y="323514"/>
                    <a:pt x="0" y="306194"/>
                  </a:cubicBezTo>
                  <a:lnTo>
                    <a:pt x="0" y="65306"/>
                  </a:lnTo>
                  <a:cubicBezTo>
                    <a:pt x="0" y="47986"/>
                    <a:pt x="6880" y="31375"/>
                    <a:pt x="19128" y="19128"/>
                  </a:cubicBezTo>
                  <a:cubicBezTo>
                    <a:pt x="31375" y="6880"/>
                    <a:pt x="47986" y="0"/>
                    <a:pt x="653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47625"/>
              <a:ext cx="1097665" cy="32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54831" y="2924424"/>
            <a:ext cx="252700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Zarząd Województwa Podlaskiego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218916" y="3820336"/>
            <a:ext cx="5708132" cy="1003050"/>
            <a:chOff x="0" y="0"/>
            <a:chExt cx="2114123" cy="371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14123" cy="371500"/>
            </a:xfrm>
            <a:custGeom>
              <a:avLst/>
              <a:gdLst/>
              <a:ahLst/>
              <a:cxnLst/>
              <a:rect l="l" t="t" r="r" b="b"/>
              <a:pathLst>
                <a:path w="2114123" h="371500">
                  <a:moveTo>
                    <a:pt x="33907" y="0"/>
                  </a:moveTo>
                  <a:lnTo>
                    <a:pt x="2080215" y="0"/>
                  </a:lnTo>
                  <a:cubicBezTo>
                    <a:pt x="2089208" y="0"/>
                    <a:pt x="2097833" y="3572"/>
                    <a:pt x="2104192" y="9931"/>
                  </a:cubicBezTo>
                  <a:cubicBezTo>
                    <a:pt x="2110550" y="16290"/>
                    <a:pt x="2114123" y="24915"/>
                    <a:pt x="2114123" y="33907"/>
                  </a:cubicBezTo>
                  <a:lnTo>
                    <a:pt x="2114123" y="337593"/>
                  </a:lnTo>
                  <a:cubicBezTo>
                    <a:pt x="2114123" y="356319"/>
                    <a:pt x="2098942" y="371500"/>
                    <a:pt x="2080215" y="371500"/>
                  </a:cubicBezTo>
                  <a:lnTo>
                    <a:pt x="33907" y="371500"/>
                  </a:lnTo>
                  <a:cubicBezTo>
                    <a:pt x="24915" y="371500"/>
                    <a:pt x="16290" y="367928"/>
                    <a:pt x="9931" y="361569"/>
                  </a:cubicBezTo>
                  <a:cubicBezTo>
                    <a:pt x="3572" y="355210"/>
                    <a:pt x="0" y="346585"/>
                    <a:pt x="0" y="337593"/>
                  </a:cubicBezTo>
                  <a:lnTo>
                    <a:pt x="0" y="33907"/>
                  </a:lnTo>
                  <a:cubicBezTo>
                    <a:pt x="0" y="24915"/>
                    <a:pt x="3572" y="16290"/>
                    <a:pt x="9931" y="9931"/>
                  </a:cubicBezTo>
                  <a:cubicBezTo>
                    <a:pt x="16290" y="3572"/>
                    <a:pt x="24915" y="0"/>
                    <a:pt x="33907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2114123" cy="32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828783" y="3993223"/>
            <a:ext cx="378930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Zatwierdzone Uchwałą Nr 1/2026 z 15 stycznia 2026 r.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636487" y="3820336"/>
            <a:ext cx="2963695" cy="1003050"/>
            <a:chOff x="0" y="0"/>
            <a:chExt cx="1097665" cy="371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97665" cy="371500"/>
            </a:xfrm>
            <a:custGeom>
              <a:avLst/>
              <a:gdLst/>
              <a:ahLst/>
              <a:cxnLst/>
              <a:rect l="l" t="t" r="r" b="b"/>
              <a:pathLst>
                <a:path w="1097665" h="371500">
                  <a:moveTo>
                    <a:pt x="65306" y="0"/>
                  </a:moveTo>
                  <a:lnTo>
                    <a:pt x="1032359" y="0"/>
                  </a:lnTo>
                  <a:cubicBezTo>
                    <a:pt x="1049679" y="0"/>
                    <a:pt x="1066290" y="6880"/>
                    <a:pt x="1078537" y="19128"/>
                  </a:cubicBezTo>
                  <a:cubicBezTo>
                    <a:pt x="1090784" y="31375"/>
                    <a:pt x="1097665" y="47986"/>
                    <a:pt x="1097665" y="65306"/>
                  </a:cubicBezTo>
                  <a:lnTo>
                    <a:pt x="1097665" y="306194"/>
                  </a:lnTo>
                  <a:cubicBezTo>
                    <a:pt x="1097665" y="323514"/>
                    <a:pt x="1090784" y="340125"/>
                    <a:pt x="1078537" y="352372"/>
                  </a:cubicBezTo>
                  <a:cubicBezTo>
                    <a:pt x="1066290" y="364620"/>
                    <a:pt x="1049679" y="371500"/>
                    <a:pt x="1032359" y="371500"/>
                  </a:cubicBezTo>
                  <a:lnTo>
                    <a:pt x="65306" y="371500"/>
                  </a:lnTo>
                  <a:cubicBezTo>
                    <a:pt x="47986" y="371500"/>
                    <a:pt x="31375" y="364620"/>
                    <a:pt x="19128" y="352372"/>
                  </a:cubicBezTo>
                  <a:cubicBezTo>
                    <a:pt x="6880" y="340125"/>
                    <a:pt x="0" y="323514"/>
                    <a:pt x="0" y="306194"/>
                  </a:cubicBezTo>
                  <a:lnTo>
                    <a:pt x="0" y="65306"/>
                  </a:lnTo>
                  <a:cubicBezTo>
                    <a:pt x="0" y="47986"/>
                    <a:pt x="6880" y="31375"/>
                    <a:pt x="19128" y="19128"/>
                  </a:cubicBezTo>
                  <a:cubicBezTo>
                    <a:pt x="31375" y="6880"/>
                    <a:pt x="47986" y="0"/>
                    <a:pt x="653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1097665" cy="32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54831" y="3992296"/>
            <a:ext cx="252700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Komitet Monitorujący RPOWP 2014-2020</a:t>
            </a:r>
          </a:p>
        </p:txBody>
      </p:sp>
      <p:sp>
        <p:nvSpPr>
          <p:cNvPr id="28" name="Freeform 28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818576" y="5760307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4" y="0"/>
                </a:lnTo>
                <a:lnTo>
                  <a:pt x="823374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41580" y="1249734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4370" y="2284188"/>
            <a:ext cx="8290560" cy="1020020"/>
            <a:chOff x="0" y="0"/>
            <a:chExt cx="3070578" cy="3777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0578" cy="377785"/>
            </a:xfrm>
            <a:custGeom>
              <a:avLst/>
              <a:gdLst/>
              <a:ahLst/>
              <a:cxnLst/>
              <a:rect l="l" t="t" r="r" b="b"/>
              <a:pathLst>
                <a:path w="3070578" h="377785">
                  <a:moveTo>
                    <a:pt x="33618" y="0"/>
                  </a:moveTo>
                  <a:lnTo>
                    <a:pt x="3036960" y="0"/>
                  </a:lnTo>
                  <a:cubicBezTo>
                    <a:pt x="3045876" y="0"/>
                    <a:pt x="3054427" y="3542"/>
                    <a:pt x="3060731" y="9846"/>
                  </a:cubicBezTo>
                  <a:cubicBezTo>
                    <a:pt x="3067036" y="16151"/>
                    <a:pt x="3070578" y="24702"/>
                    <a:pt x="3070578" y="33618"/>
                  </a:cubicBezTo>
                  <a:lnTo>
                    <a:pt x="3070578" y="344168"/>
                  </a:lnTo>
                  <a:cubicBezTo>
                    <a:pt x="3070578" y="353084"/>
                    <a:pt x="3067036" y="361634"/>
                    <a:pt x="3060731" y="367939"/>
                  </a:cubicBezTo>
                  <a:cubicBezTo>
                    <a:pt x="3054427" y="374244"/>
                    <a:pt x="3045876" y="377785"/>
                    <a:pt x="3036960" y="377785"/>
                  </a:cubicBezTo>
                  <a:lnTo>
                    <a:pt x="33618" y="377785"/>
                  </a:lnTo>
                  <a:cubicBezTo>
                    <a:pt x="24702" y="377785"/>
                    <a:pt x="16151" y="374244"/>
                    <a:pt x="9846" y="367939"/>
                  </a:cubicBezTo>
                  <a:cubicBezTo>
                    <a:pt x="3542" y="361634"/>
                    <a:pt x="0" y="353084"/>
                    <a:pt x="0" y="344168"/>
                  </a:cubicBezTo>
                  <a:lnTo>
                    <a:pt x="0" y="33618"/>
                  </a:lnTo>
                  <a:cubicBezTo>
                    <a:pt x="0" y="24702"/>
                    <a:pt x="3542" y="16151"/>
                    <a:pt x="9846" y="9846"/>
                  </a:cubicBezTo>
                  <a:cubicBezTo>
                    <a:pt x="16151" y="3542"/>
                    <a:pt x="24702" y="0"/>
                    <a:pt x="3361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3070578" cy="330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5806" y="1970709"/>
            <a:ext cx="4093491" cy="626959"/>
            <a:chOff x="0" y="0"/>
            <a:chExt cx="1516108" cy="232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16108" cy="232207"/>
            </a:xfrm>
            <a:custGeom>
              <a:avLst/>
              <a:gdLst/>
              <a:ahLst/>
              <a:cxnLst/>
              <a:rect l="l" t="t" r="r" b="b"/>
              <a:pathLst>
                <a:path w="1516108" h="232207">
                  <a:moveTo>
                    <a:pt x="68086" y="0"/>
                  </a:moveTo>
                  <a:lnTo>
                    <a:pt x="1448022" y="0"/>
                  </a:lnTo>
                  <a:cubicBezTo>
                    <a:pt x="1466079" y="0"/>
                    <a:pt x="1483397" y="7173"/>
                    <a:pt x="1496166" y="19942"/>
                  </a:cubicBezTo>
                  <a:cubicBezTo>
                    <a:pt x="1508934" y="32710"/>
                    <a:pt x="1516108" y="50028"/>
                    <a:pt x="1516108" y="68086"/>
                  </a:cubicBezTo>
                  <a:lnTo>
                    <a:pt x="1516108" y="164121"/>
                  </a:lnTo>
                  <a:cubicBezTo>
                    <a:pt x="1516108" y="182179"/>
                    <a:pt x="1508934" y="199497"/>
                    <a:pt x="1496166" y="212265"/>
                  </a:cubicBezTo>
                  <a:cubicBezTo>
                    <a:pt x="1483397" y="225034"/>
                    <a:pt x="1466079" y="232207"/>
                    <a:pt x="1448022" y="232207"/>
                  </a:cubicBezTo>
                  <a:lnTo>
                    <a:pt x="68086" y="232207"/>
                  </a:lnTo>
                  <a:cubicBezTo>
                    <a:pt x="50028" y="232207"/>
                    <a:pt x="32710" y="225034"/>
                    <a:pt x="19942" y="212265"/>
                  </a:cubicBezTo>
                  <a:cubicBezTo>
                    <a:pt x="7173" y="199497"/>
                    <a:pt x="0" y="182179"/>
                    <a:pt x="0" y="164121"/>
                  </a:cubicBezTo>
                  <a:lnTo>
                    <a:pt x="0" y="68086"/>
                  </a:lnTo>
                  <a:cubicBezTo>
                    <a:pt x="0" y="50028"/>
                    <a:pt x="7173" y="32710"/>
                    <a:pt x="19942" y="19942"/>
                  </a:cubicBezTo>
                  <a:cubicBezTo>
                    <a:pt x="32710" y="7173"/>
                    <a:pt x="50028" y="0"/>
                    <a:pt x="6808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516108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6487" y="658300"/>
            <a:ext cx="8058366" cy="108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0"/>
              </a:lnSpc>
            </a:pPr>
            <a:r>
              <a:rPr lang="en-US" sz="31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REGIONALNY PROGRAM OPERACYJNY WOJEWÓDZTWA PODLASKIEGO NA LATA 2014-2020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3558" y="2756098"/>
            <a:ext cx="693575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1,4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mld euro, w tym </a:t>
            </a: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1,23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mld euro wkład UE (środki unijne)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2984" y="2191796"/>
            <a:ext cx="3581380" cy="2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9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Budżet programu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2302" y="3818059"/>
            <a:ext cx="3410636" cy="2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</a:pPr>
            <a:r>
              <a:rPr lang="en-US" sz="2100" b="1">
                <a:solidFill>
                  <a:srgbClr val="1F368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Wsparcie obejmowało: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64073" y="4345744"/>
            <a:ext cx="2318799" cy="626959"/>
            <a:chOff x="0" y="0"/>
            <a:chExt cx="858814" cy="2322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8814" cy="232207"/>
            </a:xfrm>
            <a:custGeom>
              <a:avLst/>
              <a:gdLst/>
              <a:ahLst/>
              <a:cxnLst/>
              <a:rect l="l" t="t" r="r" b="b"/>
              <a:pathLst>
                <a:path w="858814" h="232207">
                  <a:moveTo>
                    <a:pt x="116104" y="0"/>
                  </a:moveTo>
                  <a:lnTo>
                    <a:pt x="742711" y="0"/>
                  </a:lnTo>
                  <a:cubicBezTo>
                    <a:pt x="773503" y="0"/>
                    <a:pt x="803035" y="12232"/>
                    <a:pt x="824808" y="34006"/>
                  </a:cubicBezTo>
                  <a:cubicBezTo>
                    <a:pt x="846582" y="55780"/>
                    <a:pt x="858814" y="85311"/>
                    <a:pt x="858814" y="116104"/>
                  </a:cubicBezTo>
                  <a:lnTo>
                    <a:pt x="858814" y="116104"/>
                  </a:lnTo>
                  <a:cubicBezTo>
                    <a:pt x="858814" y="180226"/>
                    <a:pt x="806833" y="232207"/>
                    <a:pt x="742711" y="232207"/>
                  </a:cubicBezTo>
                  <a:lnTo>
                    <a:pt x="116104" y="232207"/>
                  </a:lnTo>
                  <a:cubicBezTo>
                    <a:pt x="51981" y="232207"/>
                    <a:pt x="0" y="180226"/>
                    <a:pt x="0" y="116104"/>
                  </a:cubicBezTo>
                  <a:lnTo>
                    <a:pt x="0" y="116104"/>
                  </a:lnTo>
                  <a:cubicBezTo>
                    <a:pt x="0" y="51981"/>
                    <a:pt x="51981" y="0"/>
                    <a:pt x="11610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858814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działalność B+R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81520" y="4345744"/>
            <a:ext cx="2114878" cy="626959"/>
            <a:chOff x="0" y="0"/>
            <a:chExt cx="783288" cy="2322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83288" cy="232207"/>
            </a:xfrm>
            <a:custGeom>
              <a:avLst/>
              <a:gdLst/>
              <a:ahLst/>
              <a:cxnLst/>
              <a:rect l="l" t="t" r="r" b="b"/>
              <a:pathLst>
                <a:path w="783288" h="232207">
                  <a:moveTo>
                    <a:pt x="116104" y="0"/>
                  </a:moveTo>
                  <a:lnTo>
                    <a:pt x="667185" y="0"/>
                  </a:lnTo>
                  <a:cubicBezTo>
                    <a:pt x="731307" y="0"/>
                    <a:pt x="783288" y="51981"/>
                    <a:pt x="783288" y="116104"/>
                  </a:cubicBezTo>
                  <a:lnTo>
                    <a:pt x="783288" y="116104"/>
                  </a:lnTo>
                  <a:cubicBezTo>
                    <a:pt x="783288" y="180226"/>
                    <a:pt x="731307" y="232207"/>
                    <a:pt x="667185" y="232207"/>
                  </a:cubicBezTo>
                  <a:lnTo>
                    <a:pt x="116104" y="232207"/>
                  </a:lnTo>
                  <a:cubicBezTo>
                    <a:pt x="51981" y="232207"/>
                    <a:pt x="0" y="180226"/>
                    <a:pt x="0" y="116104"/>
                  </a:cubicBezTo>
                  <a:lnTo>
                    <a:pt x="0" y="116104"/>
                  </a:lnTo>
                  <a:cubicBezTo>
                    <a:pt x="0" y="51981"/>
                    <a:pt x="51981" y="0"/>
                    <a:pt x="11610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47625"/>
              <a:ext cx="783288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rozwój TIK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96423" y="4345744"/>
            <a:ext cx="2740318" cy="626959"/>
            <a:chOff x="0" y="0"/>
            <a:chExt cx="1014933" cy="23220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4933" cy="232207"/>
            </a:xfrm>
            <a:custGeom>
              <a:avLst/>
              <a:gdLst/>
              <a:ahLst/>
              <a:cxnLst/>
              <a:rect l="l" t="t" r="r" b="b"/>
              <a:pathLst>
                <a:path w="1014933" h="232207">
                  <a:moveTo>
                    <a:pt x="101707" y="0"/>
                  </a:moveTo>
                  <a:lnTo>
                    <a:pt x="913226" y="0"/>
                  </a:lnTo>
                  <a:cubicBezTo>
                    <a:pt x="940200" y="0"/>
                    <a:pt x="966070" y="10716"/>
                    <a:pt x="985143" y="29789"/>
                  </a:cubicBezTo>
                  <a:cubicBezTo>
                    <a:pt x="1004217" y="48863"/>
                    <a:pt x="1014933" y="74733"/>
                    <a:pt x="1014933" y="101707"/>
                  </a:cubicBezTo>
                  <a:lnTo>
                    <a:pt x="1014933" y="130500"/>
                  </a:lnTo>
                  <a:cubicBezTo>
                    <a:pt x="1014933" y="157475"/>
                    <a:pt x="1004217" y="183344"/>
                    <a:pt x="985143" y="202418"/>
                  </a:cubicBezTo>
                  <a:cubicBezTo>
                    <a:pt x="966070" y="221492"/>
                    <a:pt x="940200" y="232207"/>
                    <a:pt x="913226" y="232207"/>
                  </a:cubicBezTo>
                  <a:lnTo>
                    <a:pt x="101707" y="232207"/>
                  </a:lnTo>
                  <a:cubicBezTo>
                    <a:pt x="74733" y="232207"/>
                    <a:pt x="48863" y="221492"/>
                    <a:pt x="29789" y="202418"/>
                  </a:cubicBezTo>
                  <a:cubicBezTo>
                    <a:pt x="10716" y="183344"/>
                    <a:pt x="0" y="157475"/>
                    <a:pt x="0" y="130500"/>
                  </a:cubicBezTo>
                  <a:lnTo>
                    <a:pt x="0" y="101707"/>
                  </a:lnTo>
                  <a:cubicBezTo>
                    <a:pt x="0" y="74733"/>
                    <a:pt x="10716" y="48863"/>
                    <a:pt x="29789" y="29789"/>
                  </a:cubicBezTo>
                  <a:cubicBezTo>
                    <a:pt x="48863" y="10716"/>
                    <a:pt x="74733" y="0"/>
                    <a:pt x="101707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014933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tereny inwestycyjne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61320" y="5249321"/>
            <a:ext cx="3573763" cy="626959"/>
            <a:chOff x="0" y="0"/>
            <a:chExt cx="1323616" cy="2322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3616" cy="232207"/>
            </a:xfrm>
            <a:custGeom>
              <a:avLst/>
              <a:gdLst/>
              <a:ahLst/>
              <a:cxnLst/>
              <a:rect l="l" t="t" r="r" b="b"/>
              <a:pathLst>
                <a:path w="1323616" h="232207">
                  <a:moveTo>
                    <a:pt x="77988" y="0"/>
                  </a:moveTo>
                  <a:lnTo>
                    <a:pt x="1245629" y="0"/>
                  </a:lnTo>
                  <a:cubicBezTo>
                    <a:pt x="1288700" y="0"/>
                    <a:pt x="1323616" y="34916"/>
                    <a:pt x="1323616" y="77988"/>
                  </a:cubicBezTo>
                  <a:lnTo>
                    <a:pt x="1323616" y="154219"/>
                  </a:lnTo>
                  <a:cubicBezTo>
                    <a:pt x="1323616" y="174903"/>
                    <a:pt x="1315400" y="194740"/>
                    <a:pt x="1300774" y="209365"/>
                  </a:cubicBezTo>
                  <a:cubicBezTo>
                    <a:pt x="1286149" y="223991"/>
                    <a:pt x="1266312" y="232207"/>
                    <a:pt x="1245629" y="232207"/>
                  </a:cubicBezTo>
                  <a:lnTo>
                    <a:pt x="77988" y="232207"/>
                  </a:lnTo>
                  <a:cubicBezTo>
                    <a:pt x="34916" y="232207"/>
                    <a:pt x="0" y="197291"/>
                    <a:pt x="0" y="154219"/>
                  </a:cubicBezTo>
                  <a:lnTo>
                    <a:pt x="0" y="77988"/>
                  </a:lnTo>
                  <a:cubicBezTo>
                    <a:pt x="0" y="57304"/>
                    <a:pt x="8217" y="37468"/>
                    <a:pt x="22842" y="22842"/>
                  </a:cubicBezTo>
                  <a:cubicBezTo>
                    <a:pt x="37468" y="8217"/>
                    <a:pt x="57304" y="0"/>
                    <a:pt x="77988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1323616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energetykę opartą na OZE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343296" y="5249321"/>
            <a:ext cx="4621634" cy="631469"/>
            <a:chOff x="0" y="0"/>
            <a:chExt cx="1711716" cy="23387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11716" cy="233878"/>
            </a:xfrm>
            <a:custGeom>
              <a:avLst/>
              <a:gdLst/>
              <a:ahLst/>
              <a:cxnLst/>
              <a:rect l="l" t="t" r="r" b="b"/>
              <a:pathLst>
                <a:path w="1711716" h="233878">
                  <a:moveTo>
                    <a:pt x="60305" y="0"/>
                  </a:moveTo>
                  <a:lnTo>
                    <a:pt x="1651411" y="0"/>
                  </a:lnTo>
                  <a:cubicBezTo>
                    <a:pt x="1667405" y="0"/>
                    <a:pt x="1682744" y="6354"/>
                    <a:pt x="1694053" y="17663"/>
                  </a:cubicBezTo>
                  <a:cubicBezTo>
                    <a:pt x="1705363" y="28972"/>
                    <a:pt x="1711716" y="44311"/>
                    <a:pt x="1711716" y="60305"/>
                  </a:cubicBezTo>
                  <a:lnTo>
                    <a:pt x="1711716" y="173572"/>
                  </a:lnTo>
                  <a:cubicBezTo>
                    <a:pt x="1711716" y="206878"/>
                    <a:pt x="1684717" y="233878"/>
                    <a:pt x="1651411" y="233878"/>
                  </a:cubicBezTo>
                  <a:lnTo>
                    <a:pt x="60305" y="233878"/>
                  </a:lnTo>
                  <a:cubicBezTo>
                    <a:pt x="27000" y="233878"/>
                    <a:pt x="0" y="206878"/>
                    <a:pt x="0" y="173572"/>
                  </a:cubicBezTo>
                  <a:lnTo>
                    <a:pt x="0" y="60305"/>
                  </a:lnTo>
                  <a:cubicBezTo>
                    <a:pt x="0" y="27000"/>
                    <a:pt x="27000" y="0"/>
                    <a:pt x="60305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1711716" cy="186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edukację zgodną z potrzebami rynku pracy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64073" y="6152506"/>
            <a:ext cx="3573763" cy="626959"/>
            <a:chOff x="0" y="0"/>
            <a:chExt cx="1323616" cy="23220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23616" cy="232207"/>
            </a:xfrm>
            <a:custGeom>
              <a:avLst/>
              <a:gdLst/>
              <a:ahLst/>
              <a:cxnLst/>
              <a:rect l="l" t="t" r="r" b="b"/>
              <a:pathLst>
                <a:path w="1323616" h="232207">
                  <a:moveTo>
                    <a:pt x="77988" y="0"/>
                  </a:moveTo>
                  <a:lnTo>
                    <a:pt x="1245629" y="0"/>
                  </a:lnTo>
                  <a:cubicBezTo>
                    <a:pt x="1288700" y="0"/>
                    <a:pt x="1323616" y="34916"/>
                    <a:pt x="1323616" y="77988"/>
                  </a:cubicBezTo>
                  <a:lnTo>
                    <a:pt x="1323616" y="154219"/>
                  </a:lnTo>
                  <a:cubicBezTo>
                    <a:pt x="1323616" y="174903"/>
                    <a:pt x="1315400" y="194740"/>
                    <a:pt x="1300774" y="209365"/>
                  </a:cubicBezTo>
                  <a:cubicBezTo>
                    <a:pt x="1286149" y="223991"/>
                    <a:pt x="1266312" y="232207"/>
                    <a:pt x="1245629" y="232207"/>
                  </a:cubicBezTo>
                  <a:lnTo>
                    <a:pt x="77988" y="232207"/>
                  </a:lnTo>
                  <a:cubicBezTo>
                    <a:pt x="34916" y="232207"/>
                    <a:pt x="0" y="197291"/>
                    <a:pt x="0" y="154219"/>
                  </a:cubicBezTo>
                  <a:lnTo>
                    <a:pt x="0" y="77988"/>
                  </a:lnTo>
                  <a:cubicBezTo>
                    <a:pt x="0" y="57304"/>
                    <a:pt x="8217" y="37468"/>
                    <a:pt x="22842" y="22842"/>
                  </a:cubicBezTo>
                  <a:cubicBezTo>
                    <a:pt x="37468" y="8217"/>
                    <a:pt x="57304" y="0"/>
                    <a:pt x="77988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47625"/>
              <a:ext cx="1323616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aktywizację bezrobotnych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43296" y="6159271"/>
            <a:ext cx="4903922" cy="626959"/>
            <a:chOff x="0" y="0"/>
            <a:chExt cx="1816267" cy="23220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16267" cy="232207"/>
            </a:xfrm>
            <a:custGeom>
              <a:avLst/>
              <a:gdLst/>
              <a:ahLst/>
              <a:cxnLst/>
              <a:rect l="l" t="t" r="r" b="b"/>
              <a:pathLst>
                <a:path w="1816267" h="232207">
                  <a:moveTo>
                    <a:pt x="56834" y="0"/>
                  </a:moveTo>
                  <a:lnTo>
                    <a:pt x="1759433" y="0"/>
                  </a:lnTo>
                  <a:cubicBezTo>
                    <a:pt x="1790822" y="0"/>
                    <a:pt x="1816267" y="25445"/>
                    <a:pt x="1816267" y="56834"/>
                  </a:cubicBezTo>
                  <a:lnTo>
                    <a:pt x="1816267" y="175373"/>
                  </a:lnTo>
                  <a:cubicBezTo>
                    <a:pt x="1816267" y="190446"/>
                    <a:pt x="1810280" y="204902"/>
                    <a:pt x="1799621" y="215561"/>
                  </a:cubicBezTo>
                  <a:cubicBezTo>
                    <a:pt x="1788963" y="226219"/>
                    <a:pt x="1774507" y="232207"/>
                    <a:pt x="1759433" y="232207"/>
                  </a:cubicBezTo>
                  <a:lnTo>
                    <a:pt x="56834" y="232207"/>
                  </a:lnTo>
                  <a:cubicBezTo>
                    <a:pt x="25445" y="232207"/>
                    <a:pt x="0" y="206762"/>
                    <a:pt x="0" y="175373"/>
                  </a:cubicBezTo>
                  <a:lnTo>
                    <a:pt x="0" y="56834"/>
                  </a:lnTo>
                  <a:cubicBezTo>
                    <a:pt x="0" y="41761"/>
                    <a:pt x="5988" y="27305"/>
                    <a:pt x="16646" y="16646"/>
                  </a:cubicBezTo>
                  <a:cubicBezTo>
                    <a:pt x="27305" y="5988"/>
                    <a:pt x="41761" y="0"/>
                    <a:pt x="5683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1816267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r>
                <a:rPr lang="en-US" sz="18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zapobieganie wykluczeniu społecznemu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-5262243" y="33045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9753600" y="0"/>
                </a:moveTo>
                <a:lnTo>
                  <a:pt x="0" y="0"/>
                </a:lnTo>
                <a:lnTo>
                  <a:pt x="0" y="3144560"/>
                </a:lnTo>
                <a:lnTo>
                  <a:pt x="9753600" y="3144560"/>
                </a:lnTo>
                <a:lnTo>
                  <a:pt x="97536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6846" y="2834418"/>
            <a:ext cx="3143250" cy="2400773"/>
            <a:chOff x="0" y="0"/>
            <a:chExt cx="1153221" cy="8808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3221" cy="880815"/>
            </a:xfrm>
            <a:custGeom>
              <a:avLst/>
              <a:gdLst/>
              <a:ahLst/>
              <a:cxnLst/>
              <a:rect l="l" t="t" r="r" b="b"/>
              <a:pathLst>
                <a:path w="1153221" h="880815">
                  <a:moveTo>
                    <a:pt x="88669" y="0"/>
                  </a:moveTo>
                  <a:lnTo>
                    <a:pt x="1064552" y="0"/>
                  </a:lnTo>
                  <a:cubicBezTo>
                    <a:pt x="1113522" y="0"/>
                    <a:pt x="1153221" y="39699"/>
                    <a:pt x="1153221" y="88669"/>
                  </a:cubicBezTo>
                  <a:lnTo>
                    <a:pt x="1153221" y="792146"/>
                  </a:lnTo>
                  <a:cubicBezTo>
                    <a:pt x="1153221" y="815662"/>
                    <a:pt x="1143879" y="838216"/>
                    <a:pt x="1127250" y="854844"/>
                  </a:cubicBezTo>
                  <a:cubicBezTo>
                    <a:pt x="1110621" y="871473"/>
                    <a:pt x="1088068" y="880815"/>
                    <a:pt x="1064552" y="880815"/>
                  </a:cubicBezTo>
                  <a:lnTo>
                    <a:pt x="88669" y="880815"/>
                  </a:lnTo>
                  <a:cubicBezTo>
                    <a:pt x="39699" y="880815"/>
                    <a:pt x="0" y="841116"/>
                    <a:pt x="0" y="792146"/>
                  </a:cubicBezTo>
                  <a:lnTo>
                    <a:pt x="0" y="88669"/>
                  </a:lnTo>
                  <a:cubicBezTo>
                    <a:pt x="0" y="65153"/>
                    <a:pt x="9342" y="42599"/>
                    <a:pt x="25971" y="25971"/>
                  </a:cubicBezTo>
                  <a:cubicBezTo>
                    <a:pt x="42599" y="9342"/>
                    <a:pt x="65153" y="0"/>
                    <a:pt x="88669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153221" cy="83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80520" y="2080009"/>
            <a:ext cx="1075903" cy="107590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63504" y="2834418"/>
            <a:ext cx="3143250" cy="2400773"/>
            <a:chOff x="0" y="0"/>
            <a:chExt cx="1153221" cy="8808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53221" cy="880815"/>
            </a:xfrm>
            <a:custGeom>
              <a:avLst/>
              <a:gdLst/>
              <a:ahLst/>
              <a:cxnLst/>
              <a:rect l="l" t="t" r="r" b="b"/>
              <a:pathLst>
                <a:path w="1153221" h="880815">
                  <a:moveTo>
                    <a:pt x="88669" y="0"/>
                  </a:moveTo>
                  <a:lnTo>
                    <a:pt x="1064552" y="0"/>
                  </a:lnTo>
                  <a:cubicBezTo>
                    <a:pt x="1113522" y="0"/>
                    <a:pt x="1153221" y="39699"/>
                    <a:pt x="1153221" y="88669"/>
                  </a:cubicBezTo>
                  <a:lnTo>
                    <a:pt x="1153221" y="792146"/>
                  </a:lnTo>
                  <a:cubicBezTo>
                    <a:pt x="1153221" y="815662"/>
                    <a:pt x="1143879" y="838216"/>
                    <a:pt x="1127250" y="854844"/>
                  </a:cubicBezTo>
                  <a:cubicBezTo>
                    <a:pt x="1110621" y="871473"/>
                    <a:pt x="1088068" y="880815"/>
                    <a:pt x="1064552" y="880815"/>
                  </a:cubicBezTo>
                  <a:lnTo>
                    <a:pt x="88669" y="880815"/>
                  </a:lnTo>
                  <a:cubicBezTo>
                    <a:pt x="39699" y="880815"/>
                    <a:pt x="0" y="841116"/>
                    <a:pt x="0" y="792146"/>
                  </a:cubicBezTo>
                  <a:lnTo>
                    <a:pt x="0" y="88669"/>
                  </a:lnTo>
                  <a:cubicBezTo>
                    <a:pt x="0" y="65153"/>
                    <a:pt x="9342" y="42599"/>
                    <a:pt x="25971" y="25971"/>
                  </a:cubicBezTo>
                  <a:cubicBezTo>
                    <a:pt x="42599" y="9342"/>
                    <a:pt x="65153" y="0"/>
                    <a:pt x="88669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1153221" cy="83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97178" y="2080009"/>
            <a:ext cx="1075903" cy="107590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581224" y="2394524"/>
            <a:ext cx="507811" cy="446873"/>
          </a:xfrm>
          <a:custGeom>
            <a:avLst/>
            <a:gdLst/>
            <a:ahLst/>
            <a:cxnLst/>
            <a:rect l="l" t="t" r="r" b="b"/>
            <a:pathLst>
              <a:path w="507811" h="446873">
                <a:moveTo>
                  <a:pt x="0" y="0"/>
                </a:moveTo>
                <a:lnTo>
                  <a:pt x="507810" y="0"/>
                </a:lnTo>
                <a:lnTo>
                  <a:pt x="507810" y="446873"/>
                </a:lnTo>
                <a:lnTo>
                  <a:pt x="0" y="446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06862" y="2314284"/>
            <a:ext cx="623217" cy="607354"/>
          </a:xfrm>
          <a:custGeom>
            <a:avLst/>
            <a:gdLst/>
            <a:ahLst/>
            <a:cxnLst/>
            <a:rect l="l" t="t" r="r" b="b"/>
            <a:pathLst>
              <a:path w="623217" h="607354">
                <a:moveTo>
                  <a:pt x="0" y="0"/>
                </a:moveTo>
                <a:lnTo>
                  <a:pt x="623218" y="0"/>
                </a:lnTo>
                <a:lnTo>
                  <a:pt x="623218" y="607353"/>
                </a:lnTo>
                <a:lnTo>
                  <a:pt x="0" y="607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6487" y="677350"/>
            <a:ext cx="8632188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5,25 MLD ZŁ</a:t>
            </a:r>
          </a:p>
          <a:p>
            <a:pPr marL="0" lvl="0" indent="0" algn="l">
              <a:lnSpc>
                <a:spcPts val="3780"/>
              </a:lnSpc>
            </a:pPr>
            <a:endParaRPr lang="en-US" sz="42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6846" y="3261109"/>
            <a:ext cx="3143250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774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konkursy,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95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pozakonkursowych,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naborów nadzwyczajnych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63504" y="3261109"/>
            <a:ext cx="3143250" cy="156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8 731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wniosków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13,31 mld zł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wartości ogółem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8,59 mld zł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6846" y="2848453"/>
            <a:ext cx="3143250" cy="2966199"/>
            <a:chOff x="0" y="0"/>
            <a:chExt cx="1153221" cy="10882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3221" cy="1088263"/>
            </a:xfrm>
            <a:custGeom>
              <a:avLst/>
              <a:gdLst/>
              <a:ahLst/>
              <a:cxnLst/>
              <a:rect l="l" t="t" r="r" b="b"/>
              <a:pathLst>
                <a:path w="1153221" h="1088263">
                  <a:moveTo>
                    <a:pt x="88669" y="0"/>
                  </a:moveTo>
                  <a:lnTo>
                    <a:pt x="1064552" y="0"/>
                  </a:lnTo>
                  <a:cubicBezTo>
                    <a:pt x="1113522" y="0"/>
                    <a:pt x="1153221" y="39699"/>
                    <a:pt x="1153221" y="88669"/>
                  </a:cubicBezTo>
                  <a:lnTo>
                    <a:pt x="1153221" y="999594"/>
                  </a:lnTo>
                  <a:cubicBezTo>
                    <a:pt x="1153221" y="1023110"/>
                    <a:pt x="1143879" y="1045664"/>
                    <a:pt x="1127250" y="1062292"/>
                  </a:cubicBezTo>
                  <a:cubicBezTo>
                    <a:pt x="1110621" y="1078921"/>
                    <a:pt x="1088068" y="1088263"/>
                    <a:pt x="1064552" y="1088263"/>
                  </a:cubicBezTo>
                  <a:lnTo>
                    <a:pt x="88669" y="1088263"/>
                  </a:lnTo>
                  <a:cubicBezTo>
                    <a:pt x="65153" y="1088263"/>
                    <a:pt x="42599" y="1078921"/>
                    <a:pt x="25971" y="1062292"/>
                  </a:cubicBezTo>
                  <a:cubicBezTo>
                    <a:pt x="9342" y="1045664"/>
                    <a:pt x="0" y="1023110"/>
                    <a:pt x="0" y="999594"/>
                  </a:cubicBezTo>
                  <a:lnTo>
                    <a:pt x="0" y="88669"/>
                  </a:lnTo>
                  <a:cubicBezTo>
                    <a:pt x="0" y="65153"/>
                    <a:pt x="9342" y="42599"/>
                    <a:pt x="25971" y="25971"/>
                  </a:cubicBezTo>
                  <a:cubicBezTo>
                    <a:pt x="42599" y="9342"/>
                    <a:pt x="65153" y="0"/>
                    <a:pt x="88669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153221" cy="1040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0520" y="2094043"/>
            <a:ext cx="1075903" cy="107590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63504" y="2848453"/>
            <a:ext cx="3143250" cy="2966199"/>
            <a:chOff x="0" y="0"/>
            <a:chExt cx="1153221" cy="10882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3221" cy="1088263"/>
            </a:xfrm>
            <a:custGeom>
              <a:avLst/>
              <a:gdLst/>
              <a:ahLst/>
              <a:cxnLst/>
              <a:rect l="l" t="t" r="r" b="b"/>
              <a:pathLst>
                <a:path w="1153221" h="1088263">
                  <a:moveTo>
                    <a:pt x="88669" y="0"/>
                  </a:moveTo>
                  <a:lnTo>
                    <a:pt x="1064552" y="0"/>
                  </a:lnTo>
                  <a:cubicBezTo>
                    <a:pt x="1113522" y="0"/>
                    <a:pt x="1153221" y="39699"/>
                    <a:pt x="1153221" y="88669"/>
                  </a:cubicBezTo>
                  <a:lnTo>
                    <a:pt x="1153221" y="999594"/>
                  </a:lnTo>
                  <a:cubicBezTo>
                    <a:pt x="1153221" y="1023110"/>
                    <a:pt x="1143879" y="1045664"/>
                    <a:pt x="1127250" y="1062292"/>
                  </a:cubicBezTo>
                  <a:cubicBezTo>
                    <a:pt x="1110621" y="1078921"/>
                    <a:pt x="1088068" y="1088263"/>
                    <a:pt x="1064552" y="1088263"/>
                  </a:cubicBezTo>
                  <a:lnTo>
                    <a:pt x="88669" y="1088263"/>
                  </a:lnTo>
                  <a:cubicBezTo>
                    <a:pt x="65153" y="1088263"/>
                    <a:pt x="42599" y="1078921"/>
                    <a:pt x="25971" y="1062292"/>
                  </a:cubicBezTo>
                  <a:cubicBezTo>
                    <a:pt x="9342" y="1045664"/>
                    <a:pt x="0" y="1023110"/>
                    <a:pt x="0" y="999594"/>
                  </a:cubicBezTo>
                  <a:lnTo>
                    <a:pt x="0" y="88669"/>
                  </a:lnTo>
                  <a:cubicBezTo>
                    <a:pt x="0" y="65153"/>
                    <a:pt x="9342" y="42599"/>
                    <a:pt x="25971" y="25971"/>
                  </a:cubicBezTo>
                  <a:cubicBezTo>
                    <a:pt x="42599" y="9342"/>
                    <a:pt x="65153" y="0"/>
                    <a:pt x="88669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1153221" cy="1040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97178" y="2094043"/>
            <a:ext cx="1075903" cy="10759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77709" y="2291233"/>
            <a:ext cx="681524" cy="681524"/>
          </a:xfrm>
          <a:custGeom>
            <a:avLst/>
            <a:gdLst/>
            <a:ahLst/>
            <a:cxnLst/>
            <a:rect l="l" t="t" r="r" b="b"/>
            <a:pathLst>
              <a:path w="681524" h="681524">
                <a:moveTo>
                  <a:pt x="0" y="0"/>
                </a:moveTo>
                <a:lnTo>
                  <a:pt x="681524" y="0"/>
                </a:lnTo>
                <a:lnTo>
                  <a:pt x="681524" y="681524"/>
                </a:lnTo>
                <a:lnTo>
                  <a:pt x="0" y="681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596499" y="2311916"/>
            <a:ext cx="604076" cy="640158"/>
          </a:xfrm>
          <a:custGeom>
            <a:avLst/>
            <a:gdLst/>
            <a:ahLst/>
            <a:cxnLst/>
            <a:rect l="l" t="t" r="r" b="b"/>
            <a:pathLst>
              <a:path w="604076" h="640158">
                <a:moveTo>
                  <a:pt x="0" y="0"/>
                </a:moveTo>
                <a:lnTo>
                  <a:pt x="604076" y="0"/>
                </a:lnTo>
                <a:lnTo>
                  <a:pt x="604076" y="640158"/>
                </a:lnTo>
                <a:lnTo>
                  <a:pt x="0" y="640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-490107" y="-447626"/>
            <a:ext cx="1735406" cy="173540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6487" y="677350"/>
            <a:ext cx="8632188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5,25 MLD ZŁ</a:t>
            </a:r>
          </a:p>
          <a:p>
            <a:pPr marL="0" lvl="0" indent="0" algn="l">
              <a:lnSpc>
                <a:spcPts val="3780"/>
              </a:lnSpc>
            </a:pPr>
            <a:endParaRPr lang="en-US" sz="42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6846" y="3275143"/>
            <a:ext cx="3060792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5 423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umowy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7,22 mld zł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wartość ogółem,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5,55 mld zł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UE,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105,69%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63504" y="3275143"/>
            <a:ext cx="3143250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22 520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zatwierdzonych wniosków o płatność</a:t>
            </a: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7,05 mld zł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wartość ogółem,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5,41 mld zł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UE,</a:t>
            </a: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103,16% 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55685" y="3479423"/>
            <a:ext cx="7467828" cy="4941441"/>
          </a:xfrm>
          <a:custGeom>
            <a:avLst/>
            <a:gdLst/>
            <a:ahLst/>
            <a:cxnLst/>
            <a:rect l="l" t="t" r="r" b="b"/>
            <a:pathLst>
              <a:path w="7467828" h="4941441">
                <a:moveTo>
                  <a:pt x="7467828" y="0"/>
                </a:moveTo>
                <a:lnTo>
                  <a:pt x="0" y="0"/>
                </a:lnTo>
                <a:lnTo>
                  <a:pt x="0" y="4941441"/>
                </a:lnTo>
                <a:lnTo>
                  <a:pt x="7467828" y="4941441"/>
                </a:lnTo>
                <a:lnTo>
                  <a:pt x="74678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6487" y="2226181"/>
            <a:ext cx="8290560" cy="4357499"/>
            <a:chOff x="0" y="0"/>
            <a:chExt cx="3070578" cy="1613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0578" cy="1613889"/>
            </a:xfrm>
            <a:custGeom>
              <a:avLst/>
              <a:gdLst/>
              <a:ahLst/>
              <a:cxnLst/>
              <a:rect l="l" t="t" r="r" b="b"/>
              <a:pathLst>
                <a:path w="3070578" h="1613889">
                  <a:moveTo>
                    <a:pt x="33618" y="0"/>
                  </a:moveTo>
                  <a:lnTo>
                    <a:pt x="3036960" y="0"/>
                  </a:lnTo>
                  <a:cubicBezTo>
                    <a:pt x="3045876" y="0"/>
                    <a:pt x="3054427" y="3542"/>
                    <a:pt x="3060731" y="9846"/>
                  </a:cubicBezTo>
                  <a:cubicBezTo>
                    <a:pt x="3067036" y="16151"/>
                    <a:pt x="3070578" y="24702"/>
                    <a:pt x="3070578" y="33618"/>
                  </a:cubicBezTo>
                  <a:lnTo>
                    <a:pt x="3070578" y="1580271"/>
                  </a:lnTo>
                  <a:cubicBezTo>
                    <a:pt x="3070578" y="1589187"/>
                    <a:pt x="3067036" y="1597738"/>
                    <a:pt x="3060731" y="1604042"/>
                  </a:cubicBezTo>
                  <a:cubicBezTo>
                    <a:pt x="3054427" y="1610347"/>
                    <a:pt x="3045876" y="1613889"/>
                    <a:pt x="3036960" y="1613889"/>
                  </a:cubicBezTo>
                  <a:lnTo>
                    <a:pt x="33618" y="1613889"/>
                  </a:lnTo>
                  <a:cubicBezTo>
                    <a:pt x="24702" y="1613889"/>
                    <a:pt x="16151" y="1610347"/>
                    <a:pt x="9846" y="1604042"/>
                  </a:cubicBezTo>
                  <a:cubicBezTo>
                    <a:pt x="3542" y="1597738"/>
                    <a:pt x="0" y="1589187"/>
                    <a:pt x="0" y="1580271"/>
                  </a:cubicBezTo>
                  <a:lnTo>
                    <a:pt x="0" y="33618"/>
                  </a:lnTo>
                  <a:cubicBezTo>
                    <a:pt x="0" y="24702"/>
                    <a:pt x="3542" y="16151"/>
                    <a:pt x="9846" y="9846"/>
                  </a:cubicBezTo>
                  <a:cubicBezTo>
                    <a:pt x="16151" y="3542"/>
                    <a:pt x="24702" y="0"/>
                    <a:pt x="33618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3070578" cy="1566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2544" y="5399219"/>
            <a:ext cx="876822" cy="87682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2544" y="4440531"/>
            <a:ext cx="876822" cy="87682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817274" y="4440531"/>
            <a:ext cx="876822" cy="87682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6487" y="677350"/>
            <a:ext cx="7824503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BENEFICJENCI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37009" y="4550069"/>
            <a:ext cx="254691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Stowarzyszenia </a:t>
            </a:r>
          </a:p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fundacje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54744" y="4706539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Szkoły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7009" y="5679303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Pozostale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-1623060" y="731520"/>
            <a:ext cx="2354580" cy="235458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2544" y="3477984"/>
            <a:ext cx="876822" cy="87682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37009" y="3731059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Szpitale</a:t>
            </a:r>
          </a:p>
        </p:txBody>
      </p:sp>
      <p:sp>
        <p:nvSpPr>
          <p:cNvPr id="26" name="Freeform 26"/>
          <p:cNvSpPr/>
          <p:nvPr/>
        </p:nvSpPr>
        <p:spPr>
          <a:xfrm>
            <a:off x="5001780" y="3692958"/>
            <a:ext cx="507811" cy="446873"/>
          </a:xfrm>
          <a:custGeom>
            <a:avLst/>
            <a:gdLst/>
            <a:ahLst/>
            <a:cxnLst/>
            <a:rect l="l" t="t" r="r" b="b"/>
            <a:pathLst>
              <a:path w="507811" h="446873">
                <a:moveTo>
                  <a:pt x="0" y="0"/>
                </a:moveTo>
                <a:lnTo>
                  <a:pt x="507810" y="0"/>
                </a:lnTo>
                <a:lnTo>
                  <a:pt x="507810" y="446874"/>
                </a:lnTo>
                <a:lnTo>
                  <a:pt x="0" y="446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4817274" y="3477984"/>
            <a:ext cx="876822" cy="87682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5903646" y="3743992"/>
            <a:ext cx="278561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Administracja rządowa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7991" y="3759633"/>
            <a:ext cx="765928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5%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0496" y="4735806"/>
            <a:ext cx="743423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4%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69244" y="5707878"/>
            <a:ext cx="743423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1%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37246" y="3772567"/>
            <a:ext cx="636878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5%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37246" y="4735113"/>
            <a:ext cx="636878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3%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102544" y="2515437"/>
            <a:ext cx="876822" cy="876822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137009" y="2768512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JST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8122" y="2810020"/>
            <a:ext cx="845667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55%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4817274" y="2502503"/>
            <a:ext cx="876822" cy="876822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907119" y="2768512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Przedsiębiorcy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766176" y="2784153"/>
            <a:ext cx="979017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26%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36487" y="1625121"/>
            <a:ext cx="3410636" cy="2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</a:pPr>
            <a:r>
              <a:rPr lang="en-US" sz="2100" b="1">
                <a:solidFill>
                  <a:srgbClr val="1F368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 kogo trafiły środki?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2907" y="1487343"/>
            <a:ext cx="1025814" cy="1025814"/>
          </a:xfrm>
          <a:custGeom>
            <a:avLst/>
            <a:gdLst/>
            <a:ahLst/>
            <a:cxnLst/>
            <a:rect l="l" t="t" r="r" b="b"/>
            <a:pathLst>
              <a:path w="1025814" h="1025814">
                <a:moveTo>
                  <a:pt x="0" y="0"/>
                </a:moveTo>
                <a:lnTo>
                  <a:pt x="1025814" y="0"/>
                </a:lnTo>
                <a:lnTo>
                  <a:pt x="1025814" y="1025814"/>
                </a:lnTo>
                <a:lnTo>
                  <a:pt x="0" y="1025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4511" y="677350"/>
            <a:ext cx="7830616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PODZIAŁ PROJEKTÓW ZE WZGLĘDU NA OBSZAR REALIZACJI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98" y="1531177"/>
            <a:ext cx="8202031" cy="63347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157898" y="0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57335" y="4946353"/>
            <a:ext cx="2490067" cy="2234416"/>
            <a:chOff x="0" y="0"/>
            <a:chExt cx="973459" cy="8735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897510" y="4441495"/>
            <a:ext cx="1009718" cy="100971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802581" y="4946353"/>
            <a:ext cx="2490067" cy="2234416"/>
            <a:chOff x="0" y="0"/>
            <a:chExt cx="973459" cy="87351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542755" y="4441495"/>
            <a:ext cx="1009718" cy="100971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447826" y="4946353"/>
            <a:ext cx="2490067" cy="2234416"/>
            <a:chOff x="0" y="0"/>
            <a:chExt cx="973459" cy="87351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188001" y="4441495"/>
            <a:ext cx="1009718" cy="100971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733724" y="1804874"/>
            <a:ext cx="487540" cy="518660"/>
          </a:xfrm>
          <a:custGeom>
            <a:avLst/>
            <a:gdLst/>
            <a:ahLst/>
            <a:cxnLst/>
            <a:rect l="l" t="t" r="r" b="b"/>
            <a:pathLst>
              <a:path w="487540" h="518660">
                <a:moveTo>
                  <a:pt x="0" y="0"/>
                </a:moveTo>
                <a:lnTo>
                  <a:pt x="487541" y="0"/>
                </a:lnTo>
                <a:lnTo>
                  <a:pt x="487541" y="518660"/>
                </a:lnTo>
                <a:lnTo>
                  <a:pt x="0" y="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4243471" y="1685876"/>
            <a:ext cx="756656" cy="756656"/>
          </a:xfrm>
          <a:custGeom>
            <a:avLst/>
            <a:gdLst/>
            <a:ahLst/>
            <a:cxnLst/>
            <a:rect l="l" t="t" r="r" b="b"/>
            <a:pathLst>
              <a:path w="756656" h="756656">
                <a:moveTo>
                  <a:pt x="0" y="0"/>
                </a:moveTo>
                <a:lnTo>
                  <a:pt x="756656" y="0"/>
                </a:lnTo>
                <a:lnTo>
                  <a:pt x="756656" y="756655"/>
                </a:lnTo>
                <a:lnTo>
                  <a:pt x="0" y="756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7425454" y="4628889"/>
            <a:ext cx="541557" cy="634929"/>
          </a:xfrm>
          <a:custGeom>
            <a:avLst/>
            <a:gdLst/>
            <a:ahLst/>
            <a:cxnLst/>
            <a:rect l="l" t="t" r="r" b="b"/>
            <a:pathLst>
              <a:path w="541557" h="634929">
                <a:moveTo>
                  <a:pt x="0" y="0"/>
                </a:moveTo>
                <a:lnTo>
                  <a:pt x="541557" y="0"/>
                </a:lnTo>
                <a:lnTo>
                  <a:pt x="541557" y="634929"/>
                </a:lnTo>
                <a:lnTo>
                  <a:pt x="0" y="634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2085496" y="4620596"/>
            <a:ext cx="633746" cy="651515"/>
          </a:xfrm>
          <a:custGeom>
            <a:avLst/>
            <a:gdLst/>
            <a:ahLst/>
            <a:cxnLst/>
            <a:rect l="l" t="t" r="r" b="b"/>
            <a:pathLst>
              <a:path w="633746" h="651515">
                <a:moveTo>
                  <a:pt x="0" y="0"/>
                </a:moveTo>
                <a:lnTo>
                  <a:pt x="633746" y="0"/>
                </a:lnTo>
                <a:lnTo>
                  <a:pt x="633746" y="651515"/>
                </a:lnTo>
                <a:lnTo>
                  <a:pt x="0" y="651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748533" y="4657060"/>
            <a:ext cx="598163" cy="578587"/>
          </a:xfrm>
          <a:custGeom>
            <a:avLst/>
            <a:gdLst/>
            <a:ahLst/>
            <a:cxnLst/>
            <a:rect l="l" t="t" r="r" b="b"/>
            <a:pathLst>
              <a:path w="598163" h="578587">
                <a:moveTo>
                  <a:pt x="0" y="0"/>
                </a:moveTo>
                <a:lnTo>
                  <a:pt x="598163" y="0"/>
                </a:lnTo>
                <a:lnTo>
                  <a:pt x="598163" y="578587"/>
                </a:lnTo>
                <a:lnTo>
                  <a:pt x="0" y="5785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6914450" y="1740905"/>
            <a:ext cx="623745" cy="637658"/>
          </a:xfrm>
          <a:custGeom>
            <a:avLst/>
            <a:gdLst/>
            <a:ahLst/>
            <a:cxnLst/>
            <a:rect l="l" t="t" r="r" b="b"/>
            <a:pathLst>
              <a:path w="623745" h="637658">
                <a:moveTo>
                  <a:pt x="0" y="0"/>
                </a:moveTo>
                <a:lnTo>
                  <a:pt x="623745" y="0"/>
                </a:lnTo>
                <a:lnTo>
                  <a:pt x="623745" y="637657"/>
                </a:lnTo>
                <a:lnTo>
                  <a:pt x="0" y="6376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636487" y="704000"/>
            <a:ext cx="7613801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PROGRAM W LICZBACH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33402" y="268336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3 670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miejsc pracy,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ramach nowych działalności gospodarczych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384131" y="2683362"/>
            <a:ext cx="2482701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3 336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przedsiębiorstw otrzymało wsparcie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028757" y="268336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3 491</a:t>
            </a: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dofinansowanych miejsc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przedszkolach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59217" y="5565512"/>
            <a:ext cx="2488185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422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budynki zmodernizowane energetycznie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809946" y="5565512"/>
            <a:ext cx="2482701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255,2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TJ/rok zaoszczędzonej energii cieplnej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454573" y="5565512"/>
            <a:ext cx="2483320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13 819</a:t>
            </a: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instalacji wytwarzających energię elektryczną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 OZE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6487" y="677350"/>
            <a:ext cx="7613801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PROGRAM W LICZBACH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57335" y="4946353"/>
            <a:ext cx="2490067" cy="2234416"/>
            <a:chOff x="0" y="0"/>
            <a:chExt cx="973459" cy="87351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897510" y="4441495"/>
            <a:ext cx="1009718" cy="1009718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02581" y="4946353"/>
            <a:ext cx="2490067" cy="2234416"/>
            <a:chOff x="0" y="0"/>
            <a:chExt cx="973459" cy="87351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542755" y="4441495"/>
            <a:ext cx="1009718" cy="100971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447826" y="4946353"/>
            <a:ext cx="2490067" cy="2234416"/>
            <a:chOff x="0" y="0"/>
            <a:chExt cx="973459" cy="87351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188001" y="4441495"/>
            <a:ext cx="1009718" cy="1009718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-1003886" y="-526560"/>
            <a:ext cx="1735406" cy="173540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-446445" y="4089271"/>
            <a:ext cx="892890" cy="892890"/>
          </a:xfrm>
          <a:custGeom>
            <a:avLst/>
            <a:gdLst/>
            <a:ahLst/>
            <a:cxnLst/>
            <a:rect l="l" t="t" r="r" b="b"/>
            <a:pathLst>
              <a:path w="892890" h="892890">
                <a:moveTo>
                  <a:pt x="0" y="0"/>
                </a:moveTo>
                <a:lnTo>
                  <a:pt x="892890" y="0"/>
                </a:lnTo>
                <a:lnTo>
                  <a:pt x="892890" y="892889"/>
                </a:lnTo>
                <a:lnTo>
                  <a:pt x="0" y="89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18762" y="1755448"/>
            <a:ext cx="515582" cy="616457"/>
          </a:xfrm>
          <a:custGeom>
            <a:avLst/>
            <a:gdLst/>
            <a:ahLst/>
            <a:cxnLst/>
            <a:rect l="l" t="t" r="r" b="b"/>
            <a:pathLst>
              <a:path w="515582" h="616457">
                <a:moveTo>
                  <a:pt x="0" y="0"/>
                </a:moveTo>
                <a:lnTo>
                  <a:pt x="515583" y="0"/>
                </a:lnTo>
                <a:lnTo>
                  <a:pt x="515583" y="616457"/>
                </a:lnTo>
                <a:lnTo>
                  <a:pt x="0" y="616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077034" y="4601620"/>
            <a:ext cx="652552" cy="651366"/>
          </a:xfrm>
          <a:custGeom>
            <a:avLst/>
            <a:gdLst/>
            <a:ahLst/>
            <a:cxnLst/>
            <a:rect l="l" t="t" r="r" b="b"/>
            <a:pathLst>
              <a:path w="652552" h="651366">
                <a:moveTo>
                  <a:pt x="0" y="0"/>
                </a:moveTo>
                <a:lnTo>
                  <a:pt x="652552" y="0"/>
                </a:lnTo>
                <a:lnTo>
                  <a:pt x="652552" y="651366"/>
                </a:lnTo>
                <a:lnTo>
                  <a:pt x="0" y="65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725614" y="4601620"/>
            <a:ext cx="651366" cy="651366"/>
          </a:xfrm>
          <a:custGeom>
            <a:avLst/>
            <a:gdLst/>
            <a:ahLst/>
            <a:cxnLst/>
            <a:rect l="l" t="t" r="r" b="b"/>
            <a:pathLst>
              <a:path w="651366" h="651366">
                <a:moveTo>
                  <a:pt x="0" y="0"/>
                </a:moveTo>
                <a:lnTo>
                  <a:pt x="651366" y="0"/>
                </a:lnTo>
                <a:lnTo>
                  <a:pt x="651366" y="651366"/>
                </a:lnTo>
                <a:lnTo>
                  <a:pt x="0" y="651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7350898" y="4557786"/>
            <a:ext cx="690670" cy="777136"/>
          </a:xfrm>
          <a:custGeom>
            <a:avLst/>
            <a:gdLst/>
            <a:ahLst/>
            <a:cxnLst/>
            <a:rect l="l" t="t" r="r" b="b"/>
            <a:pathLst>
              <a:path w="690670" h="777136">
                <a:moveTo>
                  <a:pt x="0" y="0"/>
                </a:moveTo>
                <a:lnTo>
                  <a:pt x="690670" y="0"/>
                </a:lnTo>
                <a:lnTo>
                  <a:pt x="690670" y="777135"/>
                </a:lnTo>
                <a:lnTo>
                  <a:pt x="0" y="777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6979811" y="1700375"/>
            <a:ext cx="574466" cy="727656"/>
          </a:xfrm>
          <a:custGeom>
            <a:avLst/>
            <a:gdLst/>
            <a:ahLst/>
            <a:cxnLst/>
            <a:rect l="l" t="t" r="r" b="b"/>
            <a:pathLst>
              <a:path w="574466" h="727656">
                <a:moveTo>
                  <a:pt x="0" y="0"/>
                </a:moveTo>
                <a:lnTo>
                  <a:pt x="574466" y="0"/>
                </a:lnTo>
                <a:lnTo>
                  <a:pt x="574466" y="727657"/>
                </a:lnTo>
                <a:lnTo>
                  <a:pt x="0" y="727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279705" y="1782442"/>
            <a:ext cx="684188" cy="563522"/>
          </a:xfrm>
          <a:custGeom>
            <a:avLst/>
            <a:gdLst/>
            <a:ahLst/>
            <a:cxnLst/>
            <a:rect l="l" t="t" r="r" b="b"/>
            <a:pathLst>
              <a:path w="684188" h="563522">
                <a:moveTo>
                  <a:pt x="0" y="0"/>
                </a:moveTo>
                <a:lnTo>
                  <a:pt x="684188" y="0"/>
                </a:lnTo>
                <a:lnTo>
                  <a:pt x="684188" y="563523"/>
                </a:lnTo>
                <a:lnTo>
                  <a:pt x="0" y="563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733402" y="2683362"/>
            <a:ext cx="2488185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95 365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uczniów rozwinęło swoje kompetencje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384131" y="2683362"/>
            <a:ext cx="2482701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10 332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uczniów uczestniczyło w stażach i praktykach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28757" y="268336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15 025 </a:t>
            </a: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 niepełnosprawnością otrzymało wsparcie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9217" y="5565512"/>
            <a:ext cx="2488185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629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dofinansowanych zabytków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09946" y="5565512"/>
            <a:ext cx="2482701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34 783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osoby bezrobotne otrzymały pomoc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454573" y="556551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17 223</a:t>
            </a: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osoby zagrożone wykluczeniem uzyskały wsparcie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I: WZMOCNIENIE POTENCJAŁU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KONKURENCYJNOŚCI GOSPODARKI REGIONU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1,11 MLD ZŁ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30980" y="2460588"/>
            <a:ext cx="6476303" cy="626100"/>
            <a:chOff x="0" y="0"/>
            <a:chExt cx="2398631" cy="2318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8631" cy="231889"/>
            </a:xfrm>
            <a:custGeom>
              <a:avLst/>
              <a:gdLst/>
              <a:ahLst/>
              <a:cxnLst/>
              <a:rect l="l" t="t" r="r" b="b"/>
              <a:pathLst>
                <a:path w="2398631" h="231889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2003"/>
                  </a:lnTo>
                  <a:cubicBezTo>
                    <a:pt x="2398631" y="209929"/>
                    <a:pt x="2395482" y="217531"/>
                    <a:pt x="2389878" y="223135"/>
                  </a:cubicBezTo>
                  <a:cubicBezTo>
                    <a:pt x="2384273" y="228740"/>
                    <a:pt x="2376671" y="231889"/>
                    <a:pt x="2368745" y="231889"/>
                  </a:cubicBezTo>
                  <a:lnTo>
                    <a:pt x="29886" y="231889"/>
                  </a:lnTo>
                  <a:cubicBezTo>
                    <a:pt x="21959" y="231889"/>
                    <a:pt x="14358" y="228740"/>
                    <a:pt x="8753" y="223135"/>
                  </a:cubicBezTo>
                  <a:cubicBezTo>
                    <a:pt x="3149" y="217531"/>
                    <a:pt x="0" y="209929"/>
                    <a:pt x="0" y="202003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2398631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95605" y="2636641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Wsparcie na rzecz gospodarki opartej na wiedzy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6487" y="2469959"/>
            <a:ext cx="2459117" cy="626100"/>
            <a:chOff x="0" y="0"/>
            <a:chExt cx="910784" cy="231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4831" y="2587687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1.1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830980" y="3239088"/>
            <a:ext cx="6476303" cy="1154459"/>
            <a:chOff x="0" y="0"/>
            <a:chExt cx="2398631" cy="4275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98631" cy="427577"/>
            </a:xfrm>
            <a:custGeom>
              <a:avLst/>
              <a:gdLst/>
              <a:ahLst/>
              <a:cxnLst/>
              <a:rect l="l" t="t" r="r" b="b"/>
              <a:pathLst>
                <a:path w="2398631" h="427577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397692"/>
                  </a:lnTo>
                  <a:cubicBezTo>
                    <a:pt x="2398631" y="405618"/>
                    <a:pt x="2395482" y="413219"/>
                    <a:pt x="2389878" y="418824"/>
                  </a:cubicBezTo>
                  <a:cubicBezTo>
                    <a:pt x="2384273" y="424429"/>
                    <a:pt x="2376671" y="427577"/>
                    <a:pt x="2368745" y="427577"/>
                  </a:cubicBezTo>
                  <a:lnTo>
                    <a:pt x="29886" y="427577"/>
                  </a:lnTo>
                  <a:cubicBezTo>
                    <a:pt x="21959" y="427577"/>
                    <a:pt x="14358" y="424429"/>
                    <a:pt x="8753" y="418824"/>
                  </a:cubicBezTo>
                  <a:cubicBezTo>
                    <a:pt x="3149" y="413219"/>
                    <a:pt x="0" y="405618"/>
                    <a:pt x="0" y="39769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2398631" cy="379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095605" y="3255612"/>
            <a:ext cx="5969821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1.2.1 Wspieranie transferu wiedzy, innowacji, technologii i komercjalizacji wyników B+R oraz rozwój działalności B+R w przedsiębiorstwach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1.2.2 Bon na usługi badawcze</a:t>
            </a:r>
          </a:p>
        </p:txBody>
      </p:sp>
      <p:sp>
        <p:nvSpPr>
          <p:cNvPr id="16" name="Freeform 16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36487" y="3503267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4831" y="3620995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1.2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30980" y="4545946"/>
            <a:ext cx="6476303" cy="626100"/>
            <a:chOff x="0" y="0"/>
            <a:chExt cx="2398631" cy="2318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231889"/>
            </a:xfrm>
            <a:custGeom>
              <a:avLst/>
              <a:gdLst/>
              <a:ahLst/>
              <a:cxnLst/>
              <a:rect l="l" t="t" r="r" b="b"/>
              <a:pathLst>
                <a:path w="2398631" h="231889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2003"/>
                  </a:lnTo>
                  <a:cubicBezTo>
                    <a:pt x="2398631" y="209929"/>
                    <a:pt x="2395482" y="217531"/>
                    <a:pt x="2389878" y="223135"/>
                  </a:cubicBezTo>
                  <a:cubicBezTo>
                    <a:pt x="2384273" y="228740"/>
                    <a:pt x="2376671" y="231889"/>
                    <a:pt x="2368745" y="231889"/>
                  </a:cubicBezTo>
                  <a:lnTo>
                    <a:pt x="29886" y="231889"/>
                  </a:lnTo>
                  <a:cubicBezTo>
                    <a:pt x="21959" y="231889"/>
                    <a:pt x="14358" y="228740"/>
                    <a:pt x="8753" y="223135"/>
                  </a:cubicBezTo>
                  <a:cubicBezTo>
                    <a:pt x="3149" y="217531"/>
                    <a:pt x="0" y="209929"/>
                    <a:pt x="0" y="202003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095605" y="4736436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Wspieranie inwestycji w przedsiębiorstwach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36487" y="4545946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54831" y="4663674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1.3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830980" y="5324446"/>
            <a:ext cx="6476303" cy="890279"/>
            <a:chOff x="0" y="0"/>
            <a:chExt cx="2398631" cy="32973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98631" cy="329733"/>
            </a:xfrm>
            <a:custGeom>
              <a:avLst/>
              <a:gdLst/>
              <a:ahLst/>
              <a:cxnLst/>
              <a:rect l="l" t="t" r="r" b="b"/>
              <a:pathLst>
                <a:path w="2398631" h="329733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99847"/>
                  </a:lnTo>
                  <a:cubicBezTo>
                    <a:pt x="2398631" y="307774"/>
                    <a:pt x="2395482" y="315375"/>
                    <a:pt x="2389878" y="320980"/>
                  </a:cubicBezTo>
                  <a:cubicBezTo>
                    <a:pt x="2384273" y="326584"/>
                    <a:pt x="2376671" y="329733"/>
                    <a:pt x="2368745" y="329733"/>
                  </a:cubicBezTo>
                  <a:lnTo>
                    <a:pt x="29886" y="329733"/>
                  </a:lnTo>
                  <a:cubicBezTo>
                    <a:pt x="21959" y="329733"/>
                    <a:pt x="14358" y="326584"/>
                    <a:pt x="8753" y="320980"/>
                  </a:cubicBezTo>
                  <a:cubicBezTo>
                    <a:pt x="3149" y="315375"/>
                    <a:pt x="0" y="307774"/>
                    <a:pt x="0" y="299847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47625"/>
              <a:ext cx="2398631" cy="282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095605" y="5346993"/>
            <a:ext cx="5969821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1.4.1 Promocja przedsiębiorczości oraz podniesienie atrakcyjności inwestycyjnej województwa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1.4.2 Podniesienie atrakcyjności inwestycyjnej BOF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636487" y="5450513"/>
            <a:ext cx="2459117" cy="626100"/>
            <a:chOff x="0" y="0"/>
            <a:chExt cx="910784" cy="23188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54831" y="5568241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1.4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830980" y="6367125"/>
            <a:ext cx="6476303" cy="723491"/>
            <a:chOff x="0" y="0"/>
            <a:chExt cx="2398631" cy="26796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98631" cy="267960"/>
            </a:xfrm>
            <a:custGeom>
              <a:avLst/>
              <a:gdLst/>
              <a:ahLst/>
              <a:cxnLst/>
              <a:rect l="l" t="t" r="r" b="b"/>
              <a:pathLst>
                <a:path w="2398631" h="267960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38074"/>
                  </a:lnTo>
                  <a:cubicBezTo>
                    <a:pt x="2398631" y="246000"/>
                    <a:pt x="2395482" y="253602"/>
                    <a:pt x="2389878" y="259207"/>
                  </a:cubicBezTo>
                  <a:cubicBezTo>
                    <a:pt x="2384273" y="264811"/>
                    <a:pt x="2376671" y="267960"/>
                    <a:pt x="2368745" y="267960"/>
                  </a:cubicBezTo>
                  <a:lnTo>
                    <a:pt x="29886" y="267960"/>
                  </a:lnTo>
                  <a:cubicBezTo>
                    <a:pt x="21959" y="267960"/>
                    <a:pt x="14358" y="264811"/>
                    <a:pt x="8753" y="259207"/>
                  </a:cubicBezTo>
                  <a:cubicBezTo>
                    <a:pt x="3149" y="253602"/>
                    <a:pt x="0" y="246000"/>
                    <a:pt x="0" y="238074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47625"/>
              <a:ext cx="2398631" cy="220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095605" y="6444391"/>
            <a:ext cx="6211679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Wspieranie przedsiębiorczości i zatrudnienia w gminach, których rozwój uwarunkowany jest siecią Natura 2000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636487" y="6415821"/>
            <a:ext cx="2459117" cy="626100"/>
            <a:chOff x="0" y="0"/>
            <a:chExt cx="910784" cy="23188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854831" y="6533549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1.5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I: WZMOCNIENIE POTENCJAŁU </a:t>
            </a: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KONKURENCYJNOŚCI GOSPODARKI REGIONU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1151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35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pozakonkursowych, 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nabory nadzwyczajne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4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3 685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wniosków poprawnych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2,14 mld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2 689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1,05 mld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1,03 mld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102,54%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1923" y="2386415"/>
            <a:ext cx="7049753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</a:pPr>
            <a:r>
              <a:rPr lang="en-US" sz="64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ŁUKASZ PROKORYM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0736" y="4363645"/>
            <a:ext cx="661212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Marszałek Województwa Podlaskiego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5856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I: WZMOCNIENIE POTENCJAŁU </a:t>
            </a: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KONKURENCYJNOŚCI GOSPODARKI REGIONU</a:t>
            </a: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57335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97510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802581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42755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47826" y="4946353"/>
            <a:ext cx="2490067" cy="2234416"/>
            <a:chOff x="0" y="0"/>
            <a:chExt cx="973459" cy="8735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188001" y="4441495"/>
            <a:ext cx="1009718" cy="100971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7026647" y="1804874"/>
            <a:ext cx="487540" cy="518660"/>
          </a:xfrm>
          <a:custGeom>
            <a:avLst/>
            <a:gdLst/>
            <a:ahLst/>
            <a:cxnLst/>
            <a:rect l="l" t="t" r="r" b="b"/>
            <a:pathLst>
              <a:path w="487540" h="518660">
                <a:moveTo>
                  <a:pt x="0" y="0"/>
                </a:moveTo>
                <a:lnTo>
                  <a:pt x="487540" y="0"/>
                </a:lnTo>
                <a:lnTo>
                  <a:pt x="487540" y="518660"/>
                </a:lnTo>
                <a:lnTo>
                  <a:pt x="0" y="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599166" y="1685876"/>
            <a:ext cx="756656" cy="756656"/>
          </a:xfrm>
          <a:custGeom>
            <a:avLst/>
            <a:gdLst/>
            <a:ahLst/>
            <a:cxnLst/>
            <a:rect l="l" t="t" r="r" b="b"/>
            <a:pathLst>
              <a:path w="756656" h="756656">
                <a:moveTo>
                  <a:pt x="0" y="0"/>
                </a:moveTo>
                <a:lnTo>
                  <a:pt x="756656" y="0"/>
                </a:lnTo>
                <a:lnTo>
                  <a:pt x="756656" y="756655"/>
                </a:lnTo>
                <a:lnTo>
                  <a:pt x="0" y="7566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2132531" y="4628889"/>
            <a:ext cx="541557" cy="634929"/>
          </a:xfrm>
          <a:custGeom>
            <a:avLst/>
            <a:gdLst/>
            <a:ahLst/>
            <a:cxnLst/>
            <a:rect l="l" t="t" r="r" b="b"/>
            <a:pathLst>
              <a:path w="541557" h="634929">
                <a:moveTo>
                  <a:pt x="0" y="0"/>
                </a:moveTo>
                <a:lnTo>
                  <a:pt x="541558" y="0"/>
                </a:lnTo>
                <a:lnTo>
                  <a:pt x="541558" y="634929"/>
                </a:lnTo>
                <a:lnTo>
                  <a:pt x="0" y="634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7438983" y="4568254"/>
            <a:ext cx="507753" cy="756200"/>
          </a:xfrm>
          <a:custGeom>
            <a:avLst/>
            <a:gdLst/>
            <a:ahLst/>
            <a:cxnLst/>
            <a:rect l="l" t="t" r="r" b="b"/>
            <a:pathLst>
              <a:path w="507753" h="756200">
                <a:moveTo>
                  <a:pt x="0" y="0"/>
                </a:moveTo>
                <a:lnTo>
                  <a:pt x="507753" y="0"/>
                </a:lnTo>
                <a:lnTo>
                  <a:pt x="507753" y="756199"/>
                </a:lnTo>
                <a:lnTo>
                  <a:pt x="0" y="7561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4715040" y="4650448"/>
            <a:ext cx="672513" cy="591812"/>
          </a:xfrm>
          <a:custGeom>
            <a:avLst/>
            <a:gdLst/>
            <a:ahLst/>
            <a:cxnLst/>
            <a:rect l="l" t="t" r="r" b="b"/>
            <a:pathLst>
              <a:path w="672513" h="591812">
                <a:moveTo>
                  <a:pt x="0" y="0"/>
                </a:moveTo>
                <a:lnTo>
                  <a:pt x="672514" y="0"/>
                </a:lnTo>
                <a:lnTo>
                  <a:pt x="672514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312178" y="1719570"/>
            <a:ext cx="626607" cy="689268"/>
          </a:xfrm>
          <a:custGeom>
            <a:avLst/>
            <a:gdLst/>
            <a:ahLst/>
            <a:cxnLst/>
            <a:rect l="l" t="t" r="r" b="b"/>
            <a:pathLst>
              <a:path w="626607" h="689268">
                <a:moveTo>
                  <a:pt x="0" y="0"/>
                </a:moveTo>
                <a:lnTo>
                  <a:pt x="626607" y="0"/>
                </a:lnTo>
                <a:lnTo>
                  <a:pt x="626607" y="689267"/>
                </a:lnTo>
                <a:lnTo>
                  <a:pt x="0" y="6892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733402" y="2683362"/>
            <a:ext cx="2488185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3 078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przedsiębiorstw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384131" y="2683362"/>
            <a:ext cx="2482701" cy="57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~ 177 mln euro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inwestycji prywatnych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28757" y="2683362"/>
            <a:ext cx="2483320" cy="57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943,8</a:t>
            </a: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zatrudnionych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9217" y="556551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137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przedsiębiorstw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zakresie ekoinnowacji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09946" y="5565512"/>
            <a:ext cx="2482701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2 159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przedsiębiorstw w zw. z pandemią COVID-19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454573" y="556551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194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wsparte przedsiębiorstwa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zakresie B+R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80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CENTRUM BADAŃ INNOWACYJNYCH W ZAKRESIE PREWENCJI CHORÓB CYWILIZACYJNYCH I MEDYCYNY INDYWIDUALIZOWANEJ (CBI PLUS)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46445" y="4089271"/>
            <a:ext cx="892890" cy="892890"/>
          </a:xfrm>
          <a:custGeom>
            <a:avLst/>
            <a:gdLst/>
            <a:ahLst/>
            <a:cxnLst/>
            <a:rect l="l" t="t" r="r" b="b"/>
            <a:pathLst>
              <a:path w="892890" h="892890">
                <a:moveTo>
                  <a:pt x="0" y="0"/>
                </a:moveTo>
                <a:lnTo>
                  <a:pt x="892890" y="0"/>
                </a:lnTo>
                <a:lnTo>
                  <a:pt x="892890" y="892889"/>
                </a:lnTo>
                <a:lnTo>
                  <a:pt x="0" y="89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487" y="1525739"/>
            <a:ext cx="579030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Uniwersytet Medyczny w Białymstoku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134,33 mln zł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53728" y="2433037"/>
            <a:ext cx="3456003" cy="2304002"/>
            <a:chOff x="0" y="0"/>
            <a:chExt cx="4608004" cy="30720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7941" cy="3072003"/>
            </a:xfrm>
            <a:custGeom>
              <a:avLst/>
              <a:gdLst/>
              <a:ahLst/>
              <a:cxnLst/>
              <a:rect l="l" t="t" r="r" b="b"/>
              <a:pathLst>
                <a:path w="4607941" h="3072003">
                  <a:moveTo>
                    <a:pt x="254000" y="0"/>
                  </a:moveTo>
                  <a:lnTo>
                    <a:pt x="4353941" y="0"/>
                  </a:lnTo>
                  <a:cubicBezTo>
                    <a:pt x="4494221" y="0"/>
                    <a:pt x="4607941" y="113720"/>
                    <a:pt x="4607941" y="254000"/>
                  </a:cubicBezTo>
                  <a:lnTo>
                    <a:pt x="4607941" y="2818003"/>
                  </a:lnTo>
                  <a:cubicBezTo>
                    <a:pt x="4607941" y="2885368"/>
                    <a:pt x="4581180" y="2949974"/>
                    <a:pt x="4533546" y="2997608"/>
                  </a:cubicBezTo>
                  <a:cubicBezTo>
                    <a:pt x="4485912" y="3045242"/>
                    <a:pt x="4421306" y="3072003"/>
                    <a:pt x="4353941" y="3072003"/>
                  </a:cubicBezTo>
                  <a:lnTo>
                    <a:pt x="254000" y="3072003"/>
                  </a:lnTo>
                  <a:cubicBezTo>
                    <a:pt x="113720" y="3072003"/>
                    <a:pt x="0" y="2958283"/>
                    <a:pt x="0" y="281800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l="-64" r="-6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043878" y="2433037"/>
            <a:ext cx="3456003" cy="2304002"/>
            <a:chOff x="0" y="0"/>
            <a:chExt cx="4608004" cy="30720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07941" cy="3072003"/>
            </a:xfrm>
            <a:custGeom>
              <a:avLst/>
              <a:gdLst/>
              <a:ahLst/>
              <a:cxnLst/>
              <a:rect l="l" t="t" r="r" b="b"/>
              <a:pathLst>
                <a:path w="4607941" h="3072003">
                  <a:moveTo>
                    <a:pt x="254000" y="0"/>
                  </a:moveTo>
                  <a:lnTo>
                    <a:pt x="4353941" y="0"/>
                  </a:lnTo>
                  <a:cubicBezTo>
                    <a:pt x="4494221" y="0"/>
                    <a:pt x="4607941" y="113720"/>
                    <a:pt x="4607941" y="254000"/>
                  </a:cubicBezTo>
                  <a:lnTo>
                    <a:pt x="4607941" y="2818003"/>
                  </a:lnTo>
                  <a:cubicBezTo>
                    <a:pt x="4607941" y="2885368"/>
                    <a:pt x="4581180" y="2949974"/>
                    <a:pt x="4533546" y="2997608"/>
                  </a:cubicBezTo>
                  <a:cubicBezTo>
                    <a:pt x="4485912" y="3045242"/>
                    <a:pt x="4421306" y="3072003"/>
                    <a:pt x="4353941" y="3072003"/>
                  </a:cubicBezTo>
                  <a:lnTo>
                    <a:pt x="254000" y="3072003"/>
                  </a:lnTo>
                  <a:cubicBezTo>
                    <a:pt x="113720" y="3072003"/>
                    <a:pt x="0" y="2958283"/>
                    <a:pt x="0" y="281800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l="-64" r="-65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340798" y="4845101"/>
            <a:ext cx="3072003" cy="2047999"/>
            <a:chOff x="0" y="0"/>
            <a:chExt cx="4096004" cy="2730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44494" y="4845101"/>
            <a:ext cx="3072003" cy="2047999"/>
            <a:chOff x="0" y="0"/>
            <a:chExt cx="4096004" cy="2730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7"/>
              <a:stretch>
                <a:fillRect r="-18518" b="-4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537103" y="4845101"/>
            <a:ext cx="3072003" cy="2038026"/>
            <a:chOff x="0" y="0"/>
            <a:chExt cx="4096004" cy="27173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96004" cy="2717419"/>
            </a:xfrm>
            <a:custGeom>
              <a:avLst/>
              <a:gdLst/>
              <a:ahLst/>
              <a:cxnLst/>
              <a:rect l="l" t="t" r="r" b="b"/>
              <a:pathLst>
                <a:path w="4096004" h="2717419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63419"/>
                  </a:lnTo>
                  <a:cubicBezTo>
                    <a:pt x="4096004" y="2530784"/>
                    <a:pt x="4069243" y="2595390"/>
                    <a:pt x="4021609" y="2643024"/>
                  </a:cubicBezTo>
                  <a:cubicBezTo>
                    <a:pt x="3973975" y="2690658"/>
                    <a:pt x="3909369" y="2717419"/>
                    <a:pt x="3842004" y="2717419"/>
                  </a:cubicBezTo>
                  <a:lnTo>
                    <a:pt x="254000" y="2717419"/>
                  </a:lnTo>
                  <a:cubicBezTo>
                    <a:pt x="186635" y="2717419"/>
                    <a:pt x="122029" y="2690658"/>
                    <a:pt x="74395" y="2643024"/>
                  </a:cubicBezTo>
                  <a:cubicBezTo>
                    <a:pt x="26761" y="2595390"/>
                    <a:pt x="0" y="2530784"/>
                    <a:pt x="0" y="246341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8"/>
              <a:stretch>
                <a:fillRect l="-17941" b="-93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II: PRZEDSIĘBIORCZOŚĆ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AKTYWNOŚĆ ZAWODOWA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371,6 MLN ZŁ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30980" y="2460588"/>
            <a:ext cx="6476303" cy="1221124"/>
            <a:chOff x="0" y="0"/>
            <a:chExt cx="2398631" cy="4522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8631" cy="452268"/>
            </a:xfrm>
            <a:custGeom>
              <a:avLst/>
              <a:gdLst/>
              <a:ahLst/>
              <a:cxnLst/>
              <a:rect l="l" t="t" r="r" b="b"/>
              <a:pathLst>
                <a:path w="2398631" h="45226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422382"/>
                  </a:lnTo>
                  <a:cubicBezTo>
                    <a:pt x="2398631" y="430309"/>
                    <a:pt x="2395482" y="437910"/>
                    <a:pt x="2389878" y="443515"/>
                  </a:cubicBezTo>
                  <a:cubicBezTo>
                    <a:pt x="2384273" y="449119"/>
                    <a:pt x="2376671" y="452268"/>
                    <a:pt x="2368745" y="452268"/>
                  </a:cubicBezTo>
                  <a:lnTo>
                    <a:pt x="29886" y="452268"/>
                  </a:lnTo>
                  <a:cubicBezTo>
                    <a:pt x="21959" y="452268"/>
                    <a:pt x="14358" y="449119"/>
                    <a:pt x="8753" y="443515"/>
                  </a:cubicBezTo>
                  <a:cubicBezTo>
                    <a:pt x="3149" y="437910"/>
                    <a:pt x="0" y="430309"/>
                    <a:pt x="0" y="42238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2398631" cy="404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95605" y="2517663"/>
            <a:ext cx="6211679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Zwiększanie zdolności zatrudnieniowej osób pozostających bez zatrudnienia oraz osób poszukujących pracy, przy wykorzystaniu aktywnej polityki rynku pracy oraz wspieranie mobilności zasobów pracy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6487" y="2765319"/>
            <a:ext cx="2459117" cy="626100"/>
            <a:chOff x="0" y="0"/>
            <a:chExt cx="910784" cy="231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4831" y="2883046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2.1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830980" y="3832450"/>
            <a:ext cx="6476303" cy="571500"/>
            <a:chOff x="0" y="0"/>
            <a:chExt cx="2398631" cy="2116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98631" cy="211667"/>
            </a:xfrm>
            <a:custGeom>
              <a:avLst/>
              <a:gdLst/>
              <a:ahLst/>
              <a:cxnLst/>
              <a:rect l="l" t="t" r="r" b="b"/>
              <a:pathLst>
                <a:path w="2398631" h="211667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181781"/>
                  </a:lnTo>
                  <a:cubicBezTo>
                    <a:pt x="2398631" y="189707"/>
                    <a:pt x="2395482" y="197309"/>
                    <a:pt x="2389878" y="202913"/>
                  </a:cubicBezTo>
                  <a:cubicBezTo>
                    <a:pt x="2384273" y="208518"/>
                    <a:pt x="2376671" y="211667"/>
                    <a:pt x="2368745" y="211667"/>
                  </a:cubicBezTo>
                  <a:lnTo>
                    <a:pt x="29886" y="211667"/>
                  </a:lnTo>
                  <a:cubicBezTo>
                    <a:pt x="21959" y="211667"/>
                    <a:pt x="14358" y="208518"/>
                    <a:pt x="8753" y="202913"/>
                  </a:cubicBezTo>
                  <a:cubicBezTo>
                    <a:pt x="3149" y="197309"/>
                    <a:pt x="0" y="189707"/>
                    <a:pt x="0" y="181781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2398631" cy="164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084221" y="3971832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Działania na rzecz równowagi praca – życie</a:t>
            </a:r>
          </a:p>
        </p:txBody>
      </p:sp>
      <p:sp>
        <p:nvSpPr>
          <p:cNvPr id="16" name="Freeform 16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36487" y="3805150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4831" y="3922878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2.2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25457" y="4556350"/>
            <a:ext cx="6476303" cy="626100"/>
            <a:chOff x="0" y="0"/>
            <a:chExt cx="2398631" cy="2318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231889"/>
            </a:xfrm>
            <a:custGeom>
              <a:avLst/>
              <a:gdLst/>
              <a:ahLst/>
              <a:cxnLst/>
              <a:rect l="l" t="t" r="r" b="b"/>
              <a:pathLst>
                <a:path w="2398631" h="231889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2003"/>
                  </a:lnTo>
                  <a:cubicBezTo>
                    <a:pt x="2398631" y="209929"/>
                    <a:pt x="2395482" y="217531"/>
                    <a:pt x="2389878" y="223135"/>
                  </a:cubicBezTo>
                  <a:cubicBezTo>
                    <a:pt x="2384273" y="228740"/>
                    <a:pt x="2376671" y="231889"/>
                    <a:pt x="2368745" y="231889"/>
                  </a:cubicBezTo>
                  <a:lnTo>
                    <a:pt x="29886" y="231889"/>
                  </a:lnTo>
                  <a:cubicBezTo>
                    <a:pt x="21959" y="231889"/>
                    <a:pt x="14358" y="228740"/>
                    <a:pt x="8753" y="223135"/>
                  </a:cubicBezTo>
                  <a:cubicBezTo>
                    <a:pt x="3149" y="217531"/>
                    <a:pt x="0" y="209929"/>
                    <a:pt x="0" y="202003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078699" y="4584920"/>
            <a:ext cx="596982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Wspieranie powstawania i rozwoju podmiotów gospodarczych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36487" y="4556350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54831" y="4674077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2.3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825457" y="5334849"/>
            <a:ext cx="6476303" cy="626100"/>
            <a:chOff x="0" y="0"/>
            <a:chExt cx="2398631" cy="23188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98631" cy="231889"/>
            </a:xfrm>
            <a:custGeom>
              <a:avLst/>
              <a:gdLst/>
              <a:ahLst/>
              <a:cxnLst/>
              <a:rect l="l" t="t" r="r" b="b"/>
              <a:pathLst>
                <a:path w="2398631" h="231889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2003"/>
                  </a:lnTo>
                  <a:cubicBezTo>
                    <a:pt x="2398631" y="209929"/>
                    <a:pt x="2395482" y="217531"/>
                    <a:pt x="2389878" y="223135"/>
                  </a:cubicBezTo>
                  <a:cubicBezTo>
                    <a:pt x="2384273" y="228740"/>
                    <a:pt x="2376671" y="231889"/>
                    <a:pt x="2368745" y="231889"/>
                  </a:cubicBezTo>
                  <a:lnTo>
                    <a:pt x="29886" y="231889"/>
                  </a:lnTo>
                  <a:cubicBezTo>
                    <a:pt x="21959" y="231889"/>
                    <a:pt x="14358" y="228740"/>
                    <a:pt x="8753" y="223135"/>
                  </a:cubicBezTo>
                  <a:cubicBezTo>
                    <a:pt x="3149" y="217531"/>
                    <a:pt x="0" y="209929"/>
                    <a:pt x="0" y="202003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47625"/>
              <a:ext cx="2398631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078699" y="5363419"/>
            <a:ext cx="596982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Adaptacja pracowników, przedsiębiorstw                           i przedsiębiorców do zmian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636487" y="5334849"/>
            <a:ext cx="2459117" cy="626100"/>
            <a:chOff x="0" y="0"/>
            <a:chExt cx="910784" cy="23188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54831" y="5452577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2.4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825457" y="6113349"/>
            <a:ext cx="6476303" cy="626100"/>
            <a:chOff x="0" y="0"/>
            <a:chExt cx="2398631" cy="23188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98631" cy="231889"/>
            </a:xfrm>
            <a:custGeom>
              <a:avLst/>
              <a:gdLst/>
              <a:ahLst/>
              <a:cxnLst/>
              <a:rect l="l" t="t" r="r" b="b"/>
              <a:pathLst>
                <a:path w="2398631" h="231889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2003"/>
                  </a:lnTo>
                  <a:cubicBezTo>
                    <a:pt x="2398631" y="209929"/>
                    <a:pt x="2395482" y="217531"/>
                    <a:pt x="2389878" y="223135"/>
                  </a:cubicBezTo>
                  <a:cubicBezTo>
                    <a:pt x="2384273" y="228740"/>
                    <a:pt x="2376671" y="231889"/>
                    <a:pt x="2368745" y="231889"/>
                  </a:cubicBezTo>
                  <a:lnTo>
                    <a:pt x="29886" y="231889"/>
                  </a:lnTo>
                  <a:cubicBezTo>
                    <a:pt x="21959" y="231889"/>
                    <a:pt x="14358" y="228740"/>
                    <a:pt x="8753" y="223135"/>
                  </a:cubicBezTo>
                  <a:cubicBezTo>
                    <a:pt x="3149" y="217531"/>
                    <a:pt x="0" y="209929"/>
                    <a:pt x="0" y="202003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47625"/>
              <a:ext cx="2398631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095605" y="6280031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Aktywne i zdrowe starzenie się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636487" y="6113349"/>
            <a:ext cx="2459117" cy="626100"/>
            <a:chOff x="0" y="0"/>
            <a:chExt cx="910784" cy="23188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854831" y="6231076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2.5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II: PRZEDSIĘBIORCZOŚĆ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AKTYWNOŚĆ ZAWODOWA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27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606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wniosków poprawnych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654,4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258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401,8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377,7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101,66 %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II: PRZEDSIĘBIORCZOŚĆ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AKTYWNOŚĆ ZAWODOWA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57335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97510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802581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42755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47826" y="4946353"/>
            <a:ext cx="2490067" cy="2234416"/>
            <a:chOff x="0" y="0"/>
            <a:chExt cx="973459" cy="8735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188001" y="4441495"/>
            <a:ext cx="1009718" cy="100971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2138978" y="4665149"/>
            <a:ext cx="528664" cy="562409"/>
          </a:xfrm>
          <a:custGeom>
            <a:avLst/>
            <a:gdLst/>
            <a:ahLst/>
            <a:cxnLst/>
            <a:rect l="l" t="t" r="r" b="b"/>
            <a:pathLst>
              <a:path w="528664" h="562409">
                <a:moveTo>
                  <a:pt x="0" y="0"/>
                </a:moveTo>
                <a:lnTo>
                  <a:pt x="528664" y="0"/>
                </a:lnTo>
                <a:lnTo>
                  <a:pt x="528664" y="562409"/>
                </a:lnTo>
                <a:lnTo>
                  <a:pt x="0" y="562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4285542" y="1768298"/>
            <a:ext cx="672513" cy="591812"/>
          </a:xfrm>
          <a:custGeom>
            <a:avLst/>
            <a:gdLst/>
            <a:ahLst/>
            <a:cxnLst/>
            <a:rect l="l" t="t" r="r" b="b"/>
            <a:pathLst>
              <a:path w="672513" h="591812">
                <a:moveTo>
                  <a:pt x="0" y="0"/>
                </a:moveTo>
                <a:lnTo>
                  <a:pt x="672513" y="0"/>
                </a:lnTo>
                <a:lnTo>
                  <a:pt x="672513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670820" y="1758470"/>
            <a:ext cx="611467" cy="611467"/>
          </a:xfrm>
          <a:custGeom>
            <a:avLst/>
            <a:gdLst/>
            <a:ahLst/>
            <a:cxnLst/>
            <a:rect l="l" t="t" r="r" b="b"/>
            <a:pathLst>
              <a:path w="611467" h="611467">
                <a:moveTo>
                  <a:pt x="0" y="0"/>
                </a:moveTo>
                <a:lnTo>
                  <a:pt x="611467" y="0"/>
                </a:lnTo>
                <a:lnTo>
                  <a:pt x="611467" y="611467"/>
                </a:lnTo>
                <a:lnTo>
                  <a:pt x="0" y="6114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4707167" y="4641520"/>
            <a:ext cx="623745" cy="637658"/>
          </a:xfrm>
          <a:custGeom>
            <a:avLst/>
            <a:gdLst/>
            <a:ahLst/>
            <a:cxnLst/>
            <a:rect l="l" t="t" r="r" b="b"/>
            <a:pathLst>
              <a:path w="623745" h="637658">
                <a:moveTo>
                  <a:pt x="0" y="0"/>
                </a:moveTo>
                <a:lnTo>
                  <a:pt x="623745" y="0"/>
                </a:lnTo>
                <a:lnTo>
                  <a:pt x="623745" y="637657"/>
                </a:lnTo>
                <a:lnTo>
                  <a:pt x="0" y="6376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7362806" y="4711743"/>
            <a:ext cx="666853" cy="469222"/>
          </a:xfrm>
          <a:custGeom>
            <a:avLst/>
            <a:gdLst/>
            <a:ahLst/>
            <a:cxnLst/>
            <a:rect l="l" t="t" r="r" b="b"/>
            <a:pathLst>
              <a:path w="666853" h="469222">
                <a:moveTo>
                  <a:pt x="0" y="0"/>
                </a:moveTo>
                <a:lnTo>
                  <a:pt x="666853" y="0"/>
                </a:lnTo>
                <a:lnTo>
                  <a:pt x="666853" y="469221"/>
                </a:lnTo>
                <a:lnTo>
                  <a:pt x="0" y="4692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6956731" y="1768298"/>
            <a:ext cx="645047" cy="575124"/>
          </a:xfrm>
          <a:custGeom>
            <a:avLst/>
            <a:gdLst/>
            <a:ahLst/>
            <a:cxnLst/>
            <a:rect l="l" t="t" r="r" b="b"/>
            <a:pathLst>
              <a:path w="645047" h="575124">
                <a:moveTo>
                  <a:pt x="0" y="0"/>
                </a:moveTo>
                <a:lnTo>
                  <a:pt x="645047" y="0"/>
                </a:lnTo>
                <a:lnTo>
                  <a:pt x="645047" y="575124"/>
                </a:lnTo>
                <a:lnTo>
                  <a:pt x="0" y="5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733402" y="268336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9 334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miejsc pracy ze środków EFS na podjęcie działalności gospodarczej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384131" y="2683362"/>
            <a:ext cx="2482701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17 539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uczestników otrzymało wsparcie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walce z pandemią COVID-19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28757" y="2683362"/>
            <a:ext cx="2483320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1 288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przedsiębiorstw objętych usługami rozwojowymi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programie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9217" y="556551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15 067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bezrobotnych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(w tym długotrwale), objętych wsparciem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programie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09946" y="5565512"/>
            <a:ext cx="2482701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1 861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utworzonych miejsc opieki nad dziećmi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wieku do lat 3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454573" y="556551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46 249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objętych programem zdrowotnym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UTWORZENIE ŻŁOBKA NA TERENIE GMINY TYKOCIN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46445" y="4089271"/>
            <a:ext cx="892890" cy="892890"/>
          </a:xfrm>
          <a:custGeom>
            <a:avLst/>
            <a:gdLst/>
            <a:ahLst/>
            <a:cxnLst/>
            <a:rect l="l" t="t" r="r" b="b"/>
            <a:pathLst>
              <a:path w="892890" h="892890">
                <a:moveTo>
                  <a:pt x="0" y="0"/>
                </a:moveTo>
                <a:lnTo>
                  <a:pt x="892890" y="0"/>
                </a:lnTo>
                <a:lnTo>
                  <a:pt x="892890" y="892889"/>
                </a:lnTo>
                <a:lnTo>
                  <a:pt x="0" y="89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487" y="1125229"/>
            <a:ext cx="34450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Gmina Tykocin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759 tys. zł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340798" y="4890611"/>
            <a:ext cx="3072003" cy="1982067"/>
            <a:chOff x="0" y="0"/>
            <a:chExt cx="4096004" cy="26427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96004" cy="2642743"/>
            </a:xfrm>
            <a:custGeom>
              <a:avLst/>
              <a:gdLst/>
              <a:ahLst/>
              <a:cxnLst/>
              <a:rect l="l" t="t" r="r" b="b"/>
              <a:pathLst>
                <a:path w="4096004" h="2642743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88743"/>
                  </a:lnTo>
                  <a:cubicBezTo>
                    <a:pt x="4096004" y="2456108"/>
                    <a:pt x="4069243" y="2520714"/>
                    <a:pt x="4021609" y="2568348"/>
                  </a:cubicBezTo>
                  <a:cubicBezTo>
                    <a:pt x="3973975" y="2615982"/>
                    <a:pt x="3909369" y="2642743"/>
                    <a:pt x="3842004" y="2642743"/>
                  </a:cubicBezTo>
                  <a:lnTo>
                    <a:pt x="254000" y="2642743"/>
                  </a:lnTo>
                  <a:cubicBezTo>
                    <a:pt x="113720" y="2642743"/>
                    <a:pt x="0" y="2529023"/>
                    <a:pt x="0" y="238874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332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5075482" y="2261216"/>
            <a:ext cx="3840004" cy="2489159"/>
            <a:chOff x="0" y="0"/>
            <a:chExt cx="5120005" cy="33188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20005" cy="3318891"/>
            </a:xfrm>
            <a:custGeom>
              <a:avLst/>
              <a:gdLst/>
              <a:ahLst/>
              <a:cxnLst/>
              <a:rect l="l" t="t" r="r" b="b"/>
              <a:pathLst>
                <a:path w="5120005" h="3318891">
                  <a:moveTo>
                    <a:pt x="254000" y="0"/>
                  </a:moveTo>
                  <a:lnTo>
                    <a:pt x="4866005" y="0"/>
                  </a:lnTo>
                  <a:cubicBezTo>
                    <a:pt x="4933370" y="0"/>
                    <a:pt x="4997976" y="26761"/>
                    <a:pt x="5045610" y="74395"/>
                  </a:cubicBezTo>
                  <a:cubicBezTo>
                    <a:pt x="5093244" y="122029"/>
                    <a:pt x="5120005" y="186635"/>
                    <a:pt x="5120005" y="254000"/>
                  </a:cubicBezTo>
                  <a:lnTo>
                    <a:pt x="5120005" y="3064891"/>
                  </a:lnTo>
                  <a:cubicBezTo>
                    <a:pt x="5120005" y="3205171"/>
                    <a:pt x="5006285" y="3318891"/>
                    <a:pt x="4866005" y="3318891"/>
                  </a:cubicBezTo>
                  <a:lnTo>
                    <a:pt x="254000" y="3318891"/>
                  </a:lnTo>
                  <a:cubicBezTo>
                    <a:pt x="186635" y="3318891"/>
                    <a:pt x="122029" y="3292130"/>
                    <a:pt x="74395" y="3244496"/>
                  </a:cubicBezTo>
                  <a:cubicBezTo>
                    <a:pt x="26761" y="3196862"/>
                    <a:pt x="0" y="3132256"/>
                    <a:pt x="0" y="306489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t="1" b="-2965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511785" y="4890611"/>
            <a:ext cx="3072003" cy="1982067"/>
            <a:chOff x="0" y="0"/>
            <a:chExt cx="4096004" cy="26427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96004" cy="2642743"/>
            </a:xfrm>
            <a:custGeom>
              <a:avLst/>
              <a:gdLst/>
              <a:ahLst/>
              <a:cxnLst/>
              <a:rect l="l" t="t" r="r" b="b"/>
              <a:pathLst>
                <a:path w="4096004" h="2642743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88743"/>
                  </a:lnTo>
                  <a:cubicBezTo>
                    <a:pt x="4096004" y="2456108"/>
                    <a:pt x="4069243" y="2520714"/>
                    <a:pt x="4021609" y="2568348"/>
                  </a:cubicBezTo>
                  <a:cubicBezTo>
                    <a:pt x="3973975" y="2615982"/>
                    <a:pt x="3909369" y="2642743"/>
                    <a:pt x="3842004" y="2642743"/>
                  </a:cubicBezTo>
                  <a:lnTo>
                    <a:pt x="254000" y="2642743"/>
                  </a:lnTo>
                  <a:cubicBezTo>
                    <a:pt x="113720" y="2642743"/>
                    <a:pt x="0" y="2529023"/>
                    <a:pt x="0" y="238874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332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69812" y="4890611"/>
            <a:ext cx="3072003" cy="1982067"/>
            <a:chOff x="0" y="0"/>
            <a:chExt cx="4096004" cy="26427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96004" cy="2642743"/>
            </a:xfrm>
            <a:custGeom>
              <a:avLst/>
              <a:gdLst/>
              <a:ahLst/>
              <a:cxnLst/>
              <a:rect l="l" t="t" r="r" b="b"/>
              <a:pathLst>
                <a:path w="4096004" h="2642743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88743"/>
                  </a:lnTo>
                  <a:cubicBezTo>
                    <a:pt x="4096004" y="2456108"/>
                    <a:pt x="4069243" y="2520714"/>
                    <a:pt x="4021609" y="2568348"/>
                  </a:cubicBezTo>
                  <a:cubicBezTo>
                    <a:pt x="3973975" y="2615982"/>
                    <a:pt x="3909369" y="2642743"/>
                    <a:pt x="3842004" y="2642743"/>
                  </a:cubicBezTo>
                  <a:lnTo>
                    <a:pt x="254000" y="2642743"/>
                  </a:lnTo>
                  <a:cubicBezTo>
                    <a:pt x="113720" y="2642743"/>
                    <a:pt x="0" y="2529023"/>
                    <a:pt x="0" y="238874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7"/>
              <a:stretch>
                <a:fillRect b="-332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838114" y="2261216"/>
            <a:ext cx="3840004" cy="2489159"/>
            <a:chOff x="0" y="0"/>
            <a:chExt cx="5120005" cy="33188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120005" cy="3318891"/>
            </a:xfrm>
            <a:custGeom>
              <a:avLst/>
              <a:gdLst/>
              <a:ahLst/>
              <a:cxnLst/>
              <a:rect l="l" t="t" r="r" b="b"/>
              <a:pathLst>
                <a:path w="5120005" h="3318891">
                  <a:moveTo>
                    <a:pt x="254000" y="0"/>
                  </a:moveTo>
                  <a:lnTo>
                    <a:pt x="4866005" y="0"/>
                  </a:lnTo>
                  <a:cubicBezTo>
                    <a:pt x="4933370" y="0"/>
                    <a:pt x="4997976" y="26761"/>
                    <a:pt x="5045610" y="74395"/>
                  </a:cubicBezTo>
                  <a:cubicBezTo>
                    <a:pt x="5093244" y="122029"/>
                    <a:pt x="5120005" y="186635"/>
                    <a:pt x="5120005" y="254000"/>
                  </a:cubicBezTo>
                  <a:lnTo>
                    <a:pt x="5120005" y="3064891"/>
                  </a:lnTo>
                  <a:cubicBezTo>
                    <a:pt x="5120005" y="3205171"/>
                    <a:pt x="5006285" y="3318891"/>
                    <a:pt x="4866005" y="3318891"/>
                  </a:cubicBezTo>
                  <a:lnTo>
                    <a:pt x="254000" y="3318891"/>
                  </a:lnTo>
                  <a:cubicBezTo>
                    <a:pt x="186635" y="3318891"/>
                    <a:pt x="122029" y="3292130"/>
                    <a:pt x="74395" y="3244496"/>
                  </a:cubicBezTo>
                  <a:cubicBezTo>
                    <a:pt x="26761" y="3196862"/>
                    <a:pt x="0" y="3132256"/>
                    <a:pt x="0" y="306489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8"/>
              <a:stretch>
                <a:fillRect t="1" b="-2965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56228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III: KOMPETENCJE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KWALIFIKACJE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529,6 MLN ZŁ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30980" y="2377866"/>
            <a:ext cx="6476303" cy="2102736"/>
            <a:chOff x="0" y="0"/>
            <a:chExt cx="2398631" cy="7787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8631" cy="778791"/>
            </a:xfrm>
            <a:custGeom>
              <a:avLst/>
              <a:gdLst/>
              <a:ahLst/>
              <a:cxnLst/>
              <a:rect l="l" t="t" r="r" b="b"/>
              <a:pathLst>
                <a:path w="2398631" h="778791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748906"/>
                  </a:lnTo>
                  <a:cubicBezTo>
                    <a:pt x="2398631" y="765411"/>
                    <a:pt x="2385251" y="778791"/>
                    <a:pt x="2368745" y="778791"/>
                  </a:cubicBezTo>
                  <a:lnTo>
                    <a:pt x="29886" y="778791"/>
                  </a:lnTo>
                  <a:cubicBezTo>
                    <a:pt x="21959" y="778791"/>
                    <a:pt x="14358" y="775643"/>
                    <a:pt x="8753" y="770038"/>
                  </a:cubicBezTo>
                  <a:cubicBezTo>
                    <a:pt x="3149" y="764433"/>
                    <a:pt x="0" y="756832"/>
                    <a:pt x="0" y="748906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2398631" cy="731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95605" y="2434941"/>
            <a:ext cx="6211679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3.1.1 Zapewnienie równego dostępu do wysokiej jakości edukacji przedszkolnej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3.1.2 Wzmocnienie atrakcyjności i podniesienie jakości oferty edukacyjnej w zakresie kształcenia ogólnego, ukierunkowanej na rozwój kompetencji kluczowych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3.1.3 Zapewnienie równego dostępu do wysokiej jakości edukacji przedszkolnej w ramach BOF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6487" y="3096934"/>
            <a:ext cx="2459117" cy="626100"/>
            <a:chOff x="0" y="0"/>
            <a:chExt cx="910784" cy="231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4831" y="3214661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3.1</a:t>
            </a:r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825457" y="4634713"/>
            <a:ext cx="6476303" cy="1262563"/>
            <a:chOff x="0" y="0"/>
            <a:chExt cx="2398631" cy="46761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8631" cy="467616"/>
            </a:xfrm>
            <a:custGeom>
              <a:avLst/>
              <a:gdLst/>
              <a:ahLst/>
              <a:cxnLst/>
              <a:rect l="l" t="t" r="r" b="b"/>
              <a:pathLst>
                <a:path w="2398631" h="467616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437730"/>
                  </a:lnTo>
                  <a:cubicBezTo>
                    <a:pt x="2398631" y="445657"/>
                    <a:pt x="2395482" y="453258"/>
                    <a:pt x="2389878" y="458863"/>
                  </a:cubicBezTo>
                  <a:cubicBezTo>
                    <a:pt x="2384273" y="464467"/>
                    <a:pt x="2376671" y="467616"/>
                    <a:pt x="2368745" y="467616"/>
                  </a:cubicBezTo>
                  <a:lnTo>
                    <a:pt x="29886" y="467616"/>
                  </a:lnTo>
                  <a:cubicBezTo>
                    <a:pt x="21959" y="467616"/>
                    <a:pt x="14358" y="464467"/>
                    <a:pt x="8753" y="458863"/>
                  </a:cubicBezTo>
                  <a:cubicBezTo>
                    <a:pt x="3149" y="453258"/>
                    <a:pt x="0" y="445657"/>
                    <a:pt x="0" y="437730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2398631" cy="419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78699" y="4705290"/>
            <a:ext cx="5969821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3.2.1 Rozwój kompetencji językowych i TIK oraz wsparcie wybranych form kształcenia ustawicznego zgodnie z potrzebami regionalnej gospodarki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3.2.2 Pozaszkolne formy kształcenia dorosłych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36487" y="4952945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4831" y="5070673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3.2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25457" y="6030627"/>
            <a:ext cx="6476303" cy="1059990"/>
            <a:chOff x="0" y="0"/>
            <a:chExt cx="2398631" cy="3925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392589"/>
            </a:xfrm>
            <a:custGeom>
              <a:avLst/>
              <a:gdLst/>
              <a:ahLst/>
              <a:cxnLst/>
              <a:rect l="l" t="t" r="r" b="b"/>
              <a:pathLst>
                <a:path w="2398631" h="392589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362703"/>
                  </a:lnTo>
                  <a:cubicBezTo>
                    <a:pt x="2398631" y="370630"/>
                    <a:pt x="2395482" y="378231"/>
                    <a:pt x="2389878" y="383836"/>
                  </a:cubicBezTo>
                  <a:cubicBezTo>
                    <a:pt x="2384273" y="389440"/>
                    <a:pt x="2376671" y="392589"/>
                    <a:pt x="2368745" y="392589"/>
                  </a:cubicBezTo>
                  <a:lnTo>
                    <a:pt x="29886" y="392589"/>
                  </a:lnTo>
                  <a:cubicBezTo>
                    <a:pt x="21959" y="392589"/>
                    <a:pt x="14358" y="389440"/>
                    <a:pt x="8753" y="383836"/>
                  </a:cubicBezTo>
                  <a:cubicBezTo>
                    <a:pt x="3149" y="378231"/>
                    <a:pt x="0" y="370630"/>
                    <a:pt x="0" y="362703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344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095605" y="6197309"/>
            <a:ext cx="5969821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3.3.1 Kształcenie zawodowe młodzieży na rzecz konkurencyjności podlaskiej gospodarki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3.3.2 Stworzenie Centrum Kompetencji BOF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36487" y="6306852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54831" y="6424579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3.3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III: KOMPETENCJE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KWALIFIKACJE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33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konkursy,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nabory pozakonkursowe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1 195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wniosków poprawnych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989,7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530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576,6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559,4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105,62 %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III: KOMPETENCJE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KWALIFIKACJE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57335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97510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802581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42755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47826" y="4946353"/>
            <a:ext cx="2490067" cy="2234416"/>
            <a:chOff x="0" y="0"/>
            <a:chExt cx="973459" cy="8735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188001" y="4441495"/>
            <a:ext cx="1009718" cy="100971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2052396" y="4627524"/>
            <a:ext cx="623745" cy="637658"/>
          </a:xfrm>
          <a:custGeom>
            <a:avLst/>
            <a:gdLst/>
            <a:ahLst/>
            <a:cxnLst/>
            <a:rect l="l" t="t" r="r" b="b"/>
            <a:pathLst>
              <a:path w="623745" h="637658">
                <a:moveTo>
                  <a:pt x="0" y="0"/>
                </a:moveTo>
                <a:lnTo>
                  <a:pt x="623746" y="0"/>
                </a:lnTo>
                <a:lnTo>
                  <a:pt x="623746" y="637658"/>
                </a:lnTo>
                <a:lnTo>
                  <a:pt x="0" y="637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635400" y="1796587"/>
            <a:ext cx="684188" cy="563522"/>
          </a:xfrm>
          <a:custGeom>
            <a:avLst/>
            <a:gdLst/>
            <a:ahLst/>
            <a:cxnLst/>
            <a:rect l="l" t="t" r="r" b="b"/>
            <a:pathLst>
              <a:path w="684188" h="563522">
                <a:moveTo>
                  <a:pt x="0" y="0"/>
                </a:moveTo>
                <a:lnTo>
                  <a:pt x="684189" y="0"/>
                </a:lnTo>
                <a:lnTo>
                  <a:pt x="684189" y="563522"/>
                </a:lnTo>
                <a:lnTo>
                  <a:pt x="0" y="563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009253" y="1743652"/>
            <a:ext cx="515582" cy="616457"/>
          </a:xfrm>
          <a:custGeom>
            <a:avLst/>
            <a:gdLst/>
            <a:ahLst/>
            <a:cxnLst/>
            <a:rect l="l" t="t" r="r" b="b"/>
            <a:pathLst>
              <a:path w="515582" h="616457">
                <a:moveTo>
                  <a:pt x="0" y="0"/>
                </a:moveTo>
                <a:lnTo>
                  <a:pt x="515582" y="0"/>
                </a:lnTo>
                <a:lnTo>
                  <a:pt x="515582" y="616457"/>
                </a:lnTo>
                <a:lnTo>
                  <a:pt x="0" y="6164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4299244" y="1788293"/>
            <a:ext cx="652476" cy="580110"/>
          </a:xfrm>
          <a:custGeom>
            <a:avLst/>
            <a:gdLst/>
            <a:ahLst/>
            <a:cxnLst/>
            <a:rect l="l" t="t" r="r" b="b"/>
            <a:pathLst>
              <a:path w="652476" h="580110">
                <a:moveTo>
                  <a:pt x="0" y="0"/>
                </a:moveTo>
                <a:lnTo>
                  <a:pt x="652475" y="0"/>
                </a:lnTo>
                <a:lnTo>
                  <a:pt x="652475" y="580110"/>
                </a:lnTo>
                <a:lnTo>
                  <a:pt x="0" y="5801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7368789" y="4662111"/>
            <a:ext cx="648141" cy="568485"/>
          </a:xfrm>
          <a:custGeom>
            <a:avLst/>
            <a:gdLst/>
            <a:ahLst/>
            <a:cxnLst/>
            <a:rect l="l" t="t" r="r" b="b"/>
            <a:pathLst>
              <a:path w="648141" h="568485">
                <a:moveTo>
                  <a:pt x="0" y="0"/>
                </a:moveTo>
                <a:lnTo>
                  <a:pt x="648141" y="0"/>
                </a:lnTo>
                <a:lnTo>
                  <a:pt x="648141" y="568485"/>
                </a:lnTo>
                <a:lnTo>
                  <a:pt x="0" y="5684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635451" y="4643920"/>
            <a:ext cx="831692" cy="604867"/>
          </a:xfrm>
          <a:custGeom>
            <a:avLst/>
            <a:gdLst/>
            <a:ahLst/>
            <a:cxnLst/>
            <a:rect l="l" t="t" r="r" b="b"/>
            <a:pathLst>
              <a:path w="831692" h="604867">
                <a:moveTo>
                  <a:pt x="0" y="0"/>
                </a:moveTo>
                <a:lnTo>
                  <a:pt x="831692" y="0"/>
                </a:lnTo>
                <a:lnTo>
                  <a:pt x="831692" y="604867"/>
                </a:lnTo>
                <a:lnTo>
                  <a:pt x="0" y="604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733402" y="268336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10 332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uczniów uczestniczących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stażach i praktykach u pracodawcy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384131" y="2683362"/>
            <a:ext cx="2482701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7 796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nauczycieli uzyskało kwalifikacje lub nabyło kompetencje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28757" y="268336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90 110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uczniów nabyło kompetencje lub uzyskało kwalifikacje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9217" y="5565512"/>
            <a:ext cx="2488185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3 386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dofinansowanych miejsc wychowania przedszkolnego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09946" y="5565512"/>
            <a:ext cx="2482701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6 146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uzyskało kwalifikacje w ramach pozaszkolnych form kształcenia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454573" y="5565512"/>
            <a:ext cx="2483320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406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szkół/placówek korzysta z doposażenia do prowadzenia zajęć edukacyjnych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ZSE W BIAŁYMSTOKU – NOWY WYMIAR EDUKACJI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46445" y="4089271"/>
            <a:ext cx="892890" cy="892890"/>
          </a:xfrm>
          <a:custGeom>
            <a:avLst/>
            <a:gdLst/>
            <a:ahLst/>
            <a:cxnLst/>
            <a:rect l="l" t="t" r="r" b="b"/>
            <a:pathLst>
              <a:path w="892890" h="892890">
                <a:moveTo>
                  <a:pt x="0" y="0"/>
                </a:moveTo>
                <a:lnTo>
                  <a:pt x="892890" y="0"/>
                </a:lnTo>
                <a:lnTo>
                  <a:pt x="892890" y="892889"/>
                </a:lnTo>
                <a:lnTo>
                  <a:pt x="0" y="89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487" y="1125229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Miasto Białystok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15,37 mln zł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340798" y="2173700"/>
            <a:ext cx="3072003" cy="2047999"/>
            <a:chOff x="0" y="0"/>
            <a:chExt cx="4096004" cy="2730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340798" y="4352315"/>
            <a:ext cx="3072003" cy="2047999"/>
            <a:chOff x="0" y="0"/>
            <a:chExt cx="4096004" cy="27306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b="-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10509" y="2173700"/>
            <a:ext cx="3072003" cy="2047999"/>
            <a:chOff x="0" y="0"/>
            <a:chExt cx="4096004" cy="27306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10509" y="4352315"/>
            <a:ext cx="3072003" cy="2047999"/>
            <a:chOff x="0" y="0"/>
            <a:chExt cx="4096004" cy="27306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7"/>
              <a:stretch>
                <a:fillRect b="-1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6571097" y="4352315"/>
            <a:ext cx="3072003" cy="2047999"/>
            <a:chOff x="0" y="0"/>
            <a:chExt cx="4096004" cy="27306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8"/>
              <a:stretch>
                <a:fillRect b="-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571097" y="2173700"/>
            <a:ext cx="3072003" cy="2047999"/>
            <a:chOff x="0" y="0"/>
            <a:chExt cx="4096004" cy="273066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9"/>
              <a:stretch>
                <a:fillRect b="-1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1923" y="2386415"/>
            <a:ext cx="7049753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</a:pPr>
            <a:r>
              <a:rPr lang="en-US" sz="64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MACIEJ ŻYWNO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0736" y="4363645"/>
            <a:ext cx="661212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Wicemarszałek Senatu RP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5856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IV: POPRAWA DOSTĘPNOŚCI TRANSPORTOWEJ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960,5 MLN ZŁ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30980" y="3375565"/>
            <a:ext cx="6476303" cy="1153315"/>
            <a:chOff x="0" y="0"/>
            <a:chExt cx="2398631" cy="4271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8631" cy="427154"/>
            </a:xfrm>
            <a:custGeom>
              <a:avLst/>
              <a:gdLst/>
              <a:ahLst/>
              <a:cxnLst/>
              <a:rect l="l" t="t" r="r" b="b"/>
              <a:pathLst>
                <a:path w="2398631" h="427154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397268"/>
                  </a:lnTo>
                  <a:cubicBezTo>
                    <a:pt x="2398631" y="405194"/>
                    <a:pt x="2395482" y="412796"/>
                    <a:pt x="2389878" y="418400"/>
                  </a:cubicBezTo>
                  <a:cubicBezTo>
                    <a:pt x="2384273" y="424005"/>
                    <a:pt x="2376671" y="427154"/>
                    <a:pt x="2368745" y="427154"/>
                  </a:cubicBezTo>
                  <a:lnTo>
                    <a:pt x="29886" y="427154"/>
                  </a:lnTo>
                  <a:cubicBezTo>
                    <a:pt x="21959" y="427154"/>
                    <a:pt x="14358" y="424005"/>
                    <a:pt x="8753" y="418400"/>
                  </a:cubicBezTo>
                  <a:cubicBezTo>
                    <a:pt x="3149" y="412796"/>
                    <a:pt x="0" y="405194"/>
                    <a:pt x="0" y="397268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2398631" cy="379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95605" y="3667743"/>
            <a:ext cx="6211679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4.1.1 Mobilność regionalna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4.1.2 Dostępność terenów inwestycyjnych w BOF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6487" y="3639173"/>
            <a:ext cx="2459117" cy="626100"/>
            <a:chOff x="0" y="0"/>
            <a:chExt cx="910784" cy="231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4831" y="3756900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4.1</a:t>
            </a:r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830980" y="4997340"/>
            <a:ext cx="6476303" cy="631282"/>
            <a:chOff x="0" y="0"/>
            <a:chExt cx="2398631" cy="2338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101128" y="5166614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Infrastruktura kolejowa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36487" y="4997340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4831" y="5115068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4.2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IV: POPRAWA DOSTĘPNOŚCI TRANSPORTOWEJ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konkursy,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23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wnioski poprawne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779,5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mld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992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103,28 %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IV: POPRAWA DOSTĘPNOŚCI TRANSPORTOWEJ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85427" y="2250227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8"/>
                </a:lnTo>
                <a:lnTo>
                  <a:pt x="0" y="562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45172" y="2711937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85347" y="2207079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90417" y="2711937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30592" y="2207079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35663" y="2711937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75837" y="2207079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251180" y="2450950"/>
            <a:ext cx="775908" cy="521974"/>
          </a:xfrm>
          <a:custGeom>
            <a:avLst/>
            <a:gdLst/>
            <a:ahLst/>
            <a:cxnLst/>
            <a:rect l="l" t="t" r="r" b="b"/>
            <a:pathLst>
              <a:path w="775908" h="521974">
                <a:moveTo>
                  <a:pt x="0" y="0"/>
                </a:moveTo>
                <a:lnTo>
                  <a:pt x="775908" y="0"/>
                </a:lnTo>
                <a:lnTo>
                  <a:pt x="775908" y="521975"/>
                </a:lnTo>
                <a:lnTo>
                  <a:pt x="0" y="521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028267" y="2332604"/>
            <a:ext cx="504859" cy="758668"/>
          </a:xfrm>
          <a:custGeom>
            <a:avLst/>
            <a:gdLst/>
            <a:ahLst/>
            <a:cxnLst/>
            <a:rect l="l" t="t" r="r" b="b"/>
            <a:pathLst>
              <a:path w="504859" h="758668">
                <a:moveTo>
                  <a:pt x="0" y="0"/>
                </a:moveTo>
                <a:lnTo>
                  <a:pt x="504859" y="0"/>
                </a:lnTo>
                <a:lnTo>
                  <a:pt x="504859" y="758667"/>
                </a:lnTo>
                <a:lnTo>
                  <a:pt x="0" y="758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59434" y="2347359"/>
            <a:ext cx="661544" cy="729156"/>
          </a:xfrm>
          <a:custGeom>
            <a:avLst/>
            <a:gdLst/>
            <a:ahLst/>
            <a:cxnLst/>
            <a:rect l="l" t="t" r="r" b="b"/>
            <a:pathLst>
              <a:path w="661544" h="729156">
                <a:moveTo>
                  <a:pt x="0" y="0"/>
                </a:moveTo>
                <a:lnTo>
                  <a:pt x="661543" y="0"/>
                </a:lnTo>
                <a:lnTo>
                  <a:pt x="661543" y="729156"/>
                </a:lnTo>
                <a:lnTo>
                  <a:pt x="0" y="729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47054" y="3331096"/>
            <a:ext cx="2488185" cy="57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7,53 km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nowych dróg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397783" y="3405897"/>
            <a:ext cx="2482701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96,02 km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przebudowanych lub zmodernizowanych dróg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042409" y="3331096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48,5 km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przebudowanych lub zmodernizowanych linii kolejowych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ZABŁUDÓW - NOWOSADY - PRZEBUDOWA DROGI WOJEWÓDZKIEJ NR 685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44564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Województwo Podlaskie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223,3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087" y="2175144"/>
            <a:ext cx="3523698" cy="2349132"/>
            <a:chOff x="0" y="0"/>
            <a:chExt cx="4698263" cy="31321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98238" cy="3132201"/>
            </a:xfrm>
            <a:custGeom>
              <a:avLst/>
              <a:gdLst/>
              <a:ahLst/>
              <a:cxnLst/>
              <a:rect l="l" t="t" r="r" b="b"/>
              <a:pathLst>
                <a:path w="4698238" h="3132201">
                  <a:moveTo>
                    <a:pt x="254000" y="0"/>
                  </a:moveTo>
                  <a:lnTo>
                    <a:pt x="4444238" y="0"/>
                  </a:lnTo>
                  <a:cubicBezTo>
                    <a:pt x="4584518" y="0"/>
                    <a:pt x="4698238" y="113720"/>
                    <a:pt x="4698238" y="254000"/>
                  </a:cubicBezTo>
                  <a:lnTo>
                    <a:pt x="4698238" y="2878201"/>
                  </a:lnTo>
                  <a:cubicBezTo>
                    <a:pt x="4698238" y="3018481"/>
                    <a:pt x="4584518" y="3132201"/>
                    <a:pt x="4444238" y="3132201"/>
                  </a:cubicBezTo>
                  <a:lnTo>
                    <a:pt x="254000" y="3132201"/>
                  </a:lnTo>
                  <a:cubicBezTo>
                    <a:pt x="186635" y="3132201"/>
                    <a:pt x="122029" y="3105440"/>
                    <a:pt x="74395" y="3057806"/>
                  </a:cubicBezTo>
                  <a:cubicBezTo>
                    <a:pt x="26761" y="3010172"/>
                    <a:pt x="0" y="2945566"/>
                    <a:pt x="0" y="287820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6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303815" y="4667922"/>
            <a:ext cx="3523698" cy="2349132"/>
            <a:chOff x="0" y="0"/>
            <a:chExt cx="4698263" cy="31321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98238" cy="3132201"/>
            </a:xfrm>
            <a:custGeom>
              <a:avLst/>
              <a:gdLst/>
              <a:ahLst/>
              <a:cxnLst/>
              <a:rect l="l" t="t" r="r" b="b"/>
              <a:pathLst>
                <a:path w="4698238" h="3132201">
                  <a:moveTo>
                    <a:pt x="254000" y="0"/>
                  </a:moveTo>
                  <a:lnTo>
                    <a:pt x="4444238" y="0"/>
                  </a:lnTo>
                  <a:cubicBezTo>
                    <a:pt x="4584518" y="0"/>
                    <a:pt x="4698238" y="113720"/>
                    <a:pt x="4698238" y="254000"/>
                  </a:cubicBezTo>
                  <a:lnTo>
                    <a:pt x="4698238" y="2878201"/>
                  </a:lnTo>
                  <a:cubicBezTo>
                    <a:pt x="4698238" y="3018481"/>
                    <a:pt x="4584518" y="3132201"/>
                    <a:pt x="4444238" y="3132201"/>
                  </a:cubicBezTo>
                  <a:lnTo>
                    <a:pt x="254000" y="3132201"/>
                  </a:lnTo>
                  <a:cubicBezTo>
                    <a:pt x="186635" y="3132201"/>
                    <a:pt x="122029" y="3105440"/>
                    <a:pt x="74395" y="3057806"/>
                  </a:cubicBezTo>
                  <a:cubicBezTo>
                    <a:pt x="26761" y="3010172"/>
                    <a:pt x="0" y="2945566"/>
                    <a:pt x="0" y="287820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6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644828" y="2175144"/>
            <a:ext cx="4182685" cy="2349132"/>
            <a:chOff x="0" y="0"/>
            <a:chExt cx="5576913" cy="31321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576951" cy="3132201"/>
            </a:xfrm>
            <a:custGeom>
              <a:avLst/>
              <a:gdLst/>
              <a:ahLst/>
              <a:cxnLst/>
              <a:rect l="l" t="t" r="r" b="b"/>
              <a:pathLst>
                <a:path w="5576951" h="3132201">
                  <a:moveTo>
                    <a:pt x="254000" y="0"/>
                  </a:moveTo>
                  <a:lnTo>
                    <a:pt x="5322951" y="0"/>
                  </a:lnTo>
                  <a:cubicBezTo>
                    <a:pt x="5463231" y="0"/>
                    <a:pt x="5576951" y="113720"/>
                    <a:pt x="5576951" y="254000"/>
                  </a:cubicBezTo>
                  <a:lnTo>
                    <a:pt x="5576951" y="2878201"/>
                  </a:lnTo>
                  <a:cubicBezTo>
                    <a:pt x="5576951" y="2945566"/>
                    <a:pt x="5550190" y="3010172"/>
                    <a:pt x="5502556" y="3057806"/>
                  </a:cubicBezTo>
                  <a:cubicBezTo>
                    <a:pt x="5454922" y="3105440"/>
                    <a:pt x="5390316" y="3132201"/>
                    <a:pt x="5322951" y="3132201"/>
                  </a:cubicBezTo>
                  <a:lnTo>
                    <a:pt x="254000" y="3132201"/>
                  </a:lnTo>
                  <a:cubicBezTo>
                    <a:pt x="186635" y="3132201"/>
                    <a:pt x="122029" y="3105440"/>
                    <a:pt x="74395" y="3057806"/>
                  </a:cubicBezTo>
                  <a:cubicBezTo>
                    <a:pt x="26761" y="3010172"/>
                    <a:pt x="0" y="2945566"/>
                    <a:pt x="0" y="287820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-11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26087" y="4667922"/>
            <a:ext cx="4180103" cy="2349132"/>
            <a:chOff x="0" y="0"/>
            <a:chExt cx="5573471" cy="31321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73522" cy="3132201"/>
            </a:xfrm>
            <a:custGeom>
              <a:avLst/>
              <a:gdLst/>
              <a:ahLst/>
              <a:cxnLst/>
              <a:rect l="l" t="t" r="r" b="b"/>
              <a:pathLst>
                <a:path w="5573522" h="3132201">
                  <a:moveTo>
                    <a:pt x="254000" y="0"/>
                  </a:moveTo>
                  <a:lnTo>
                    <a:pt x="5319522" y="0"/>
                  </a:lnTo>
                  <a:cubicBezTo>
                    <a:pt x="5459802" y="0"/>
                    <a:pt x="5573522" y="113720"/>
                    <a:pt x="5573522" y="254000"/>
                  </a:cubicBezTo>
                  <a:lnTo>
                    <a:pt x="5573522" y="2878201"/>
                  </a:lnTo>
                  <a:cubicBezTo>
                    <a:pt x="5573522" y="3018481"/>
                    <a:pt x="5459802" y="3132201"/>
                    <a:pt x="5319522" y="3132201"/>
                  </a:cubicBezTo>
                  <a:lnTo>
                    <a:pt x="254000" y="3132201"/>
                  </a:lnTo>
                  <a:cubicBezTo>
                    <a:pt x="186635" y="3132201"/>
                    <a:pt x="122029" y="3105440"/>
                    <a:pt x="74395" y="3057806"/>
                  </a:cubicBezTo>
                  <a:cubicBezTo>
                    <a:pt x="26761" y="3010172"/>
                    <a:pt x="0" y="2945566"/>
                    <a:pt x="0" y="287820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71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DĄBROWA BIAŁOSTOCKA - SOKÓŁKA - PRZEBUDOWA DROGI WOJEWÓDZKIEJ NR 673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40173" y="2281161"/>
            <a:ext cx="7273255" cy="4691249"/>
          </a:xfrm>
          <a:custGeom>
            <a:avLst/>
            <a:gdLst/>
            <a:ahLst/>
            <a:cxnLst/>
            <a:rect l="l" t="t" r="r" b="b"/>
            <a:pathLst>
              <a:path w="7273255" h="4691249">
                <a:moveTo>
                  <a:pt x="0" y="0"/>
                </a:moveTo>
                <a:lnTo>
                  <a:pt x="7273254" y="0"/>
                </a:lnTo>
                <a:lnTo>
                  <a:pt x="7273254" y="4691249"/>
                </a:lnTo>
                <a:lnTo>
                  <a:pt x="0" y="4691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487" y="1344564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Województwo Podlaskie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188,6 mln zł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V: GOSPODARKA NISKOEMISYJNA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854,8 MLN ZŁ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30980" y="4480730"/>
            <a:ext cx="6476303" cy="1294671"/>
            <a:chOff x="0" y="0"/>
            <a:chExt cx="2398631" cy="4795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8631" cy="479508"/>
            </a:xfrm>
            <a:custGeom>
              <a:avLst/>
              <a:gdLst/>
              <a:ahLst/>
              <a:cxnLst/>
              <a:rect l="l" t="t" r="r" b="b"/>
              <a:pathLst>
                <a:path w="2398631" h="4795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449622"/>
                  </a:lnTo>
                  <a:cubicBezTo>
                    <a:pt x="2398631" y="457548"/>
                    <a:pt x="2395482" y="465150"/>
                    <a:pt x="2389878" y="470755"/>
                  </a:cubicBezTo>
                  <a:cubicBezTo>
                    <a:pt x="2384273" y="476359"/>
                    <a:pt x="2376671" y="479508"/>
                    <a:pt x="2368745" y="479508"/>
                  </a:cubicBezTo>
                  <a:lnTo>
                    <a:pt x="29886" y="479508"/>
                  </a:lnTo>
                  <a:cubicBezTo>
                    <a:pt x="21959" y="479508"/>
                    <a:pt x="14358" y="476359"/>
                    <a:pt x="8753" y="470755"/>
                  </a:cubicBezTo>
                  <a:cubicBezTo>
                    <a:pt x="3149" y="465150"/>
                    <a:pt x="0" y="457548"/>
                    <a:pt x="0" y="4496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2398631" cy="431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95605" y="4567360"/>
            <a:ext cx="6211679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5.3.1 Efektywność energetyczna w budynkach publicznych w tym budownictwo komunalne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5.3.2 Efektywność energetyczna w sektorze mieszkaniowym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6487" y="4815016"/>
            <a:ext cx="2459117" cy="626100"/>
            <a:chOff x="0" y="0"/>
            <a:chExt cx="910784" cy="2318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4831" y="4932743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4.1</a:t>
            </a:r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830980" y="5937326"/>
            <a:ext cx="6476303" cy="791995"/>
            <a:chOff x="0" y="0"/>
            <a:chExt cx="2398631" cy="2933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8631" cy="293331"/>
            </a:xfrm>
            <a:custGeom>
              <a:avLst/>
              <a:gdLst/>
              <a:ahLst/>
              <a:cxnLst/>
              <a:rect l="l" t="t" r="r" b="b"/>
              <a:pathLst>
                <a:path w="2398631" h="293331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63446"/>
                  </a:lnTo>
                  <a:cubicBezTo>
                    <a:pt x="2398631" y="271372"/>
                    <a:pt x="2395482" y="278974"/>
                    <a:pt x="2389878" y="284578"/>
                  </a:cubicBezTo>
                  <a:cubicBezTo>
                    <a:pt x="2384273" y="290183"/>
                    <a:pt x="2376671" y="293331"/>
                    <a:pt x="2368745" y="293331"/>
                  </a:cubicBezTo>
                  <a:lnTo>
                    <a:pt x="29886" y="293331"/>
                  </a:lnTo>
                  <a:cubicBezTo>
                    <a:pt x="21959" y="293331"/>
                    <a:pt x="14358" y="290183"/>
                    <a:pt x="8753" y="284578"/>
                  </a:cubicBezTo>
                  <a:cubicBezTo>
                    <a:pt x="3149" y="278974"/>
                    <a:pt x="0" y="271372"/>
                    <a:pt x="0" y="263446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2398631" cy="2457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101128" y="6048843"/>
            <a:ext cx="596982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5.4.1 Strategie niskoemisyjne z wyłączeniem BOF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5.4.2 Strategie niskoemisyjne BOF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42010" y="6020273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60354" y="6138001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4.2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30980" y="2889781"/>
            <a:ext cx="6476303" cy="631282"/>
            <a:chOff x="0" y="0"/>
            <a:chExt cx="2398631" cy="2338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101128" y="3059055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Energetyka oparta na odnawialnych źródłach energii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36487" y="2889781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54831" y="3007509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5.1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830980" y="3687523"/>
            <a:ext cx="6476303" cy="631282"/>
            <a:chOff x="0" y="0"/>
            <a:chExt cx="2398631" cy="2338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101128" y="3856796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Efektywność energetyczna w przedsiębiorstwach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636487" y="3687523"/>
            <a:ext cx="2459117" cy="626100"/>
            <a:chOff x="0" y="0"/>
            <a:chExt cx="910784" cy="23188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54831" y="3805251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5.2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V: GOSPODARKA NISKOEMISYJNA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21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1 104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wnioski poprawne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1,49 mld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654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umowy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886,8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874,1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102,27 %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V: GOSPODARKA NISKOEMISYJNA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57335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97510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802581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542755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447826" y="4946353"/>
            <a:ext cx="2490067" cy="2234416"/>
            <a:chOff x="0" y="0"/>
            <a:chExt cx="973459" cy="8735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188001" y="4441495"/>
            <a:ext cx="1009718" cy="100971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1599166" y="1685876"/>
            <a:ext cx="756656" cy="756656"/>
          </a:xfrm>
          <a:custGeom>
            <a:avLst/>
            <a:gdLst/>
            <a:ahLst/>
            <a:cxnLst/>
            <a:rect l="l" t="t" r="r" b="b"/>
            <a:pathLst>
              <a:path w="756656" h="756656">
                <a:moveTo>
                  <a:pt x="0" y="0"/>
                </a:moveTo>
                <a:lnTo>
                  <a:pt x="756656" y="0"/>
                </a:lnTo>
                <a:lnTo>
                  <a:pt x="756656" y="756655"/>
                </a:lnTo>
                <a:lnTo>
                  <a:pt x="0" y="756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085496" y="4620596"/>
            <a:ext cx="633746" cy="651515"/>
          </a:xfrm>
          <a:custGeom>
            <a:avLst/>
            <a:gdLst/>
            <a:ahLst/>
            <a:cxnLst/>
            <a:rect l="l" t="t" r="r" b="b"/>
            <a:pathLst>
              <a:path w="633746" h="651515">
                <a:moveTo>
                  <a:pt x="0" y="0"/>
                </a:moveTo>
                <a:lnTo>
                  <a:pt x="633746" y="0"/>
                </a:lnTo>
                <a:lnTo>
                  <a:pt x="633746" y="651515"/>
                </a:lnTo>
                <a:lnTo>
                  <a:pt x="0" y="6515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6999639" y="1746739"/>
            <a:ext cx="541557" cy="634929"/>
          </a:xfrm>
          <a:custGeom>
            <a:avLst/>
            <a:gdLst/>
            <a:ahLst/>
            <a:cxnLst/>
            <a:rect l="l" t="t" r="r" b="b"/>
            <a:pathLst>
              <a:path w="541557" h="634929">
                <a:moveTo>
                  <a:pt x="0" y="0"/>
                </a:moveTo>
                <a:lnTo>
                  <a:pt x="541557" y="0"/>
                </a:lnTo>
                <a:lnTo>
                  <a:pt x="541557" y="634929"/>
                </a:lnTo>
                <a:lnTo>
                  <a:pt x="0" y="634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4311992" y="1777387"/>
            <a:ext cx="626980" cy="626980"/>
          </a:xfrm>
          <a:custGeom>
            <a:avLst/>
            <a:gdLst/>
            <a:ahLst/>
            <a:cxnLst/>
            <a:rect l="l" t="t" r="r" b="b"/>
            <a:pathLst>
              <a:path w="626980" h="626980">
                <a:moveTo>
                  <a:pt x="0" y="0"/>
                </a:moveTo>
                <a:lnTo>
                  <a:pt x="626979" y="0"/>
                </a:lnTo>
                <a:lnTo>
                  <a:pt x="626979" y="626980"/>
                </a:lnTo>
                <a:lnTo>
                  <a:pt x="0" y="626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7387094" y="4651829"/>
            <a:ext cx="618277" cy="589049"/>
          </a:xfrm>
          <a:custGeom>
            <a:avLst/>
            <a:gdLst/>
            <a:ahLst/>
            <a:cxnLst/>
            <a:rect l="l" t="t" r="r" b="b"/>
            <a:pathLst>
              <a:path w="618277" h="589049">
                <a:moveTo>
                  <a:pt x="0" y="0"/>
                </a:moveTo>
                <a:lnTo>
                  <a:pt x="618277" y="0"/>
                </a:lnTo>
                <a:lnTo>
                  <a:pt x="618277" y="589049"/>
                </a:lnTo>
                <a:lnTo>
                  <a:pt x="0" y="5890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4740034" y="4585944"/>
            <a:ext cx="622526" cy="720820"/>
          </a:xfrm>
          <a:custGeom>
            <a:avLst/>
            <a:gdLst/>
            <a:ahLst/>
            <a:cxnLst/>
            <a:rect l="l" t="t" r="r" b="b"/>
            <a:pathLst>
              <a:path w="622526" h="720820">
                <a:moveTo>
                  <a:pt x="0" y="0"/>
                </a:moveTo>
                <a:lnTo>
                  <a:pt x="622526" y="0"/>
                </a:lnTo>
                <a:lnTo>
                  <a:pt x="622526" y="720819"/>
                </a:lnTo>
                <a:lnTo>
                  <a:pt x="0" y="72081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733402" y="2683362"/>
            <a:ext cx="2488185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341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przedsiębiorstw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384131" y="2683362"/>
            <a:ext cx="2482701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53,29 km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infrastruktury rowerowej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28757" y="268336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1 865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wybudowanych jednostek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wytwarzania energii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59217" y="5565512"/>
            <a:ext cx="2488185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421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budynków zmodernizowanych energetycznie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809946" y="5565512"/>
            <a:ext cx="2482701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223 683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(tony równoważnika CO2) roczny spadek emisji gazów cieplarnianych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454573" y="5565512"/>
            <a:ext cx="2483320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25 520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miejsc postojowych w wybudowanych obiektach “parkuj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jedź”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BUDOWA MIĘDZYNARODOWEGO CENTRUM EDUKACJI EKOLOGICZNEJ WSCHÓD-ZACHÓD W SIEMIATYCZACH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44564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Miasto Siemiatycze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15,38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40798" y="4942208"/>
            <a:ext cx="3072003" cy="1975637"/>
            <a:chOff x="0" y="0"/>
            <a:chExt cx="4096004" cy="26341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634234"/>
            </a:xfrm>
            <a:custGeom>
              <a:avLst/>
              <a:gdLst/>
              <a:ahLst/>
              <a:cxnLst/>
              <a:rect l="l" t="t" r="r" b="b"/>
              <a:pathLst>
                <a:path w="4096004" h="2634234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80234"/>
                  </a:lnTo>
                  <a:cubicBezTo>
                    <a:pt x="4096004" y="2447599"/>
                    <a:pt x="4069243" y="2512205"/>
                    <a:pt x="4021609" y="2559839"/>
                  </a:cubicBezTo>
                  <a:cubicBezTo>
                    <a:pt x="3973975" y="2607473"/>
                    <a:pt x="3909369" y="2634234"/>
                    <a:pt x="3842004" y="2634234"/>
                  </a:cubicBezTo>
                  <a:lnTo>
                    <a:pt x="254000" y="2634234"/>
                  </a:lnTo>
                  <a:cubicBezTo>
                    <a:pt x="113720" y="2634234"/>
                    <a:pt x="0" y="2520514"/>
                    <a:pt x="0" y="238023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b="-366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56448" y="4942208"/>
            <a:ext cx="3072003" cy="1975637"/>
            <a:chOff x="0" y="0"/>
            <a:chExt cx="4096004" cy="2634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634234"/>
            </a:xfrm>
            <a:custGeom>
              <a:avLst/>
              <a:gdLst/>
              <a:ahLst/>
              <a:cxnLst/>
              <a:rect l="l" t="t" r="r" b="b"/>
              <a:pathLst>
                <a:path w="4096004" h="2634234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80234"/>
                  </a:lnTo>
                  <a:cubicBezTo>
                    <a:pt x="4096004" y="2447599"/>
                    <a:pt x="4069243" y="2512205"/>
                    <a:pt x="4021609" y="2559839"/>
                  </a:cubicBezTo>
                  <a:cubicBezTo>
                    <a:pt x="3973975" y="2607473"/>
                    <a:pt x="3909369" y="2634234"/>
                    <a:pt x="3842004" y="2634234"/>
                  </a:cubicBezTo>
                  <a:lnTo>
                    <a:pt x="254000" y="2634234"/>
                  </a:lnTo>
                  <a:cubicBezTo>
                    <a:pt x="113720" y="2634234"/>
                    <a:pt x="0" y="2520514"/>
                    <a:pt x="0" y="238023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366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525158" y="4942208"/>
            <a:ext cx="3072003" cy="1975637"/>
            <a:chOff x="0" y="0"/>
            <a:chExt cx="4096004" cy="26341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6004" cy="2634234"/>
            </a:xfrm>
            <a:custGeom>
              <a:avLst/>
              <a:gdLst/>
              <a:ahLst/>
              <a:cxnLst/>
              <a:rect l="l" t="t" r="r" b="b"/>
              <a:pathLst>
                <a:path w="4096004" h="2634234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80234"/>
                  </a:lnTo>
                  <a:cubicBezTo>
                    <a:pt x="4096004" y="2447599"/>
                    <a:pt x="4069243" y="2512205"/>
                    <a:pt x="4021609" y="2559839"/>
                  </a:cubicBezTo>
                  <a:cubicBezTo>
                    <a:pt x="3973975" y="2607473"/>
                    <a:pt x="3909369" y="2634234"/>
                    <a:pt x="3842004" y="2634234"/>
                  </a:cubicBezTo>
                  <a:lnTo>
                    <a:pt x="254000" y="2634234"/>
                  </a:lnTo>
                  <a:cubicBezTo>
                    <a:pt x="113720" y="2634234"/>
                    <a:pt x="0" y="2520514"/>
                    <a:pt x="0" y="238023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366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44267" y="2401348"/>
            <a:ext cx="3840004" cy="2469537"/>
            <a:chOff x="0" y="0"/>
            <a:chExt cx="5120005" cy="32927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20005" cy="3292729"/>
            </a:xfrm>
            <a:custGeom>
              <a:avLst/>
              <a:gdLst/>
              <a:ahLst/>
              <a:cxnLst/>
              <a:rect l="l" t="t" r="r" b="b"/>
              <a:pathLst>
                <a:path w="5120005" h="3292729">
                  <a:moveTo>
                    <a:pt x="254000" y="0"/>
                  </a:moveTo>
                  <a:lnTo>
                    <a:pt x="4866005" y="0"/>
                  </a:lnTo>
                  <a:cubicBezTo>
                    <a:pt x="4933370" y="0"/>
                    <a:pt x="4997976" y="26761"/>
                    <a:pt x="5045610" y="74395"/>
                  </a:cubicBezTo>
                  <a:cubicBezTo>
                    <a:pt x="5093244" y="122029"/>
                    <a:pt x="5120005" y="186635"/>
                    <a:pt x="5120005" y="254000"/>
                  </a:cubicBezTo>
                  <a:lnTo>
                    <a:pt x="5120005" y="3038729"/>
                  </a:lnTo>
                  <a:cubicBezTo>
                    <a:pt x="5120005" y="3179009"/>
                    <a:pt x="5006285" y="3292729"/>
                    <a:pt x="4866005" y="3292729"/>
                  </a:cubicBezTo>
                  <a:lnTo>
                    <a:pt x="254000" y="3292729"/>
                  </a:lnTo>
                  <a:cubicBezTo>
                    <a:pt x="186635" y="3292729"/>
                    <a:pt x="122029" y="3265968"/>
                    <a:pt x="74395" y="3218334"/>
                  </a:cubicBezTo>
                  <a:cubicBezTo>
                    <a:pt x="26761" y="3170700"/>
                    <a:pt x="0" y="3106094"/>
                    <a:pt x="0" y="303872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31" b="-363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069338" y="2401348"/>
            <a:ext cx="3840004" cy="2469537"/>
            <a:chOff x="0" y="0"/>
            <a:chExt cx="5120005" cy="32927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20005" cy="3292729"/>
            </a:xfrm>
            <a:custGeom>
              <a:avLst/>
              <a:gdLst/>
              <a:ahLst/>
              <a:cxnLst/>
              <a:rect l="l" t="t" r="r" b="b"/>
              <a:pathLst>
                <a:path w="5120005" h="3292729">
                  <a:moveTo>
                    <a:pt x="254000" y="0"/>
                  </a:moveTo>
                  <a:lnTo>
                    <a:pt x="4866005" y="0"/>
                  </a:lnTo>
                  <a:cubicBezTo>
                    <a:pt x="4933370" y="0"/>
                    <a:pt x="4997976" y="26761"/>
                    <a:pt x="5045610" y="74395"/>
                  </a:cubicBezTo>
                  <a:cubicBezTo>
                    <a:pt x="5093244" y="122029"/>
                    <a:pt x="5120005" y="186635"/>
                    <a:pt x="5120005" y="254000"/>
                  </a:cubicBezTo>
                  <a:lnTo>
                    <a:pt x="5120005" y="3038729"/>
                  </a:lnTo>
                  <a:cubicBezTo>
                    <a:pt x="5120005" y="3179009"/>
                    <a:pt x="5006285" y="3292729"/>
                    <a:pt x="4866005" y="3292729"/>
                  </a:cubicBezTo>
                  <a:lnTo>
                    <a:pt x="254000" y="3292729"/>
                  </a:lnTo>
                  <a:cubicBezTo>
                    <a:pt x="186635" y="3292729"/>
                    <a:pt x="122029" y="3265968"/>
                    <a:pt x="74395" y="3218334"/>
                  </a:cubicBezTo>
                  <a:cubicBezTo>
                    <a:pt x="26761" y="3170700"/>
                    <a:pt x="0" y="3106094"/>
                    <a:pt x="0" y="303872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31" b="-3635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ZRÓWNOWAŻONA MOBILNOŚĆ MIEJSKA W ŁOMŻY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44564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Miasto Łomża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27,94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52302" y="2432319"/>
            <a:ext cx="3072003" cy="2049066"/>
            <a:chOff x="0" y="0"/>
            <a:chExt cx="4096004" cy="27320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52" b="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541370" y="4735521"/>
            <a:ext cx="3072003" cy="2049066"/>
            <a:chOff x="0" y="0"/>
            <a:chExt cx="4096004" cy="27320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52" b="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40227" y="2432319"/>
            <a:ext cx="2902515" cy="4352268"/>
            <a:chOff x="0" y="0"/>
            <a:chExt cx="3870020" cy="58030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70071" cy="5803011"/>
            </a:xfrm>
            <a:custGeom>
              <a:avLst/>
              <a:gdLst/>
              <a:ahLst/>
              <a:cxnLst/>
              <a:rect l="l" t="t" r="r" b="b"/>
              <a:pathLst>
                <a:path w="3870071" h="5803011">
                  <a:moveTo>
                    <a:pt x="254000" y="0"/>
                  </a:moveTo>
                  <a:lnTo>
                    <a:pt x="3616071" y="0"/>
                  </a:lnTo>
                  <a:cubicBezTo>
                    <a:pt x="3683436" y="0"/>
                    <a:pt x="3748042" y="26761"/>
                    <a:pt x="3795676" y="74395"/>
                  </a:cubicBezTo>
                  <a:cubicBezTo>
                    <a:pt x="3843310" y="122029"/>
                    <a:pt x="3870071" y="186635"/>
                    <a:pt x="3870071" y="254000"/>
                  </a:cubicBezTo>
                  <a:lnTo>
                    <a:pt x="3870071" y="5549011"/>
                  </a:lnTo>
                  <a:cubicBezTo>
                    <a:pt x="3870071" y="5616376"/>
                    <a:pt x="3843310" y="5680982"/>
                    <a:pt x="3795676" y="5728616"/>
                  </a:cubicBezTo>
                  <a:cubicBezTo>
                    <a:pt x="3748042" y="5776250"/>
                    <a:pt x="3683436" y="5803011"/>
                    <a:pt x="3616071" y="5803011"/>
                  </a:cubicBezTo>
                  <a:lnTo>
                    <a:pt x="254000" y="5803011"/>
                  </a:lnTo>
                  <a:cubicBezTo>
                    <a:pt x="113720" y="5803011"/>
                    <a:pt x="0" y="5689291"/>
                    <a:pt x="0" y="554901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1" b="-494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252302" y="4735521"/>
            <a:ext cx="3072003" cy="2049066"/>
            <a:chOff x="0" y="0"/>
            <a:chExt cx="4096004" cy="27320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52" b="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541370" y="2432319"/>
            <a:ext cx="3072003" cy="2049066"/>
            <a:chOff x="0" y="0"/>
            <a:chExt cx="4096004" cy="27320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52" b="2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1923" y="2386415"/>
            <a:ext cx="7049753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</a:pPr>
            <a:r>
              <a:rPr lang="en-US" sz="64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STEFAN KRAJEWSKI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0736" y="4363645"/>
            <a:ext cx="661212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Minister Rolnictwa i Rozwoju Wsi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5856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VI: OCHRONA ŚRODOWISKA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RACJONALNE GOSPODAROWANIE JEGO ZASOBAMI 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137,3 MLN ZŁ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30980" y="3118549"/>
            <a:ext cx="6476303" cy="631282"/>
            <a:chOff x="0" y="0"/>
            <a:chExt cx="2398631" cy="2338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01128" y="3287823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Efektywny system gospodarowania odpadami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6487" y="3118549"/>
            <a:ext cx="2459117" cy="626100"/>
            <a:chOff x="0" y="0"/>
            <a:chExt cx="910784" cy="231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4831" y="3236277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6.1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830980" y="3916291"/>
            <a:ext cx="6476303" cy="631282"/>
            <a:chOff x="0" y="0"/>
            <a:chExt cx="2398631" cy="2338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101128" y="4085564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Ochrona wody i gleb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36487" y="3916291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4831" y="4034018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6.2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30980" y="4719022"/>
            <a:ext cx="6476303" cy="784418"/>
            <a:chOff x="0" y="0"/>
            <a:chExt cx="2398631" cy="2905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290525"/>
            </a:xfrm>
            <a:custGeom>
              <a:avLst/>
              <a:gdLst/>
              <a:ahLst/>
              <a:cxnLst/>
              <a:rect l="l" t="t" r="r" b="b"/>
              <a:pathLst>
                <a:path w="2398631" h="290525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60640"/>
                  </a:lnTo>
                  <a:cubicBezTo>
                    <a:pt x="2398631" y="268566"/>
                    <a:pt x="2395482" y="276167"/>
                    <a:pt x="2389878" y="281772"/>
                  </a:cubicBezTo>
                  <a:cubicBezTo>
                    <a:pt x="2384273" y="287376"/>
                    <a:pt x="2376671" y="290525"/>
                    <a:pt x="2368745" y="290525"/>
                  </a:cubicBezTo>
                  <a:lnTo>
                    <a:pt x="29886" y="290525"/>
                  </a:lnTo>
                  <a:cubicBezTo>
                    <a:pt x="21959" y="290525"/>
                    <a:pt x="14358" y="287376"/>
                    <a:pt x="8753" y="281772"/>
                  </a:cubicBezTo>
                  <a:cubicBezTo>
                    <a:pt x="3149" y="276167"/>
                    <a:pt x="0" y="268566"/>
                    <a:pt x="0" y="260640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242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101128" y="4826751"/>
            <a:ext cx="596982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Ochrona zasobów bio- i georóżnorodności oraz krajobrazu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42010" y="4798182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0354" y="4915909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6.3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VI: OCHRONA ŚRODOWISKA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RACJONALNE GOSPODAROWANIE JEGO ZASOBAMI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nabory pozakonkursowe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58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wniosków poprawnych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348,2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55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146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143,1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104,25 %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VI: OCHRONA ŚRODOWISKA </a:t>
            </a:r>
          </a:p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RACJONALNE GOSPODAROWANIE JEGO ZASOBAMI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2309144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049319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954389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694564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7026477" y="1730083"/>
            <a:ext cx="481134" cy="668241"/>
          </a:xfrm>
          <a:custGeom>
            <a:avLst/>
            <a:gdLst/>
            <a:ahLst/>
            <a:cxnLst/>
            <a:rect l="l" t="t" r="r" b="b"/>
            <a:pathLst>
              <a:path w="481134" h="668241">
                <a:moveTo>
                  <a:pt x="0" y="0"/>
                </a:moveTo>
                <a:lnTo>
                  <a:pt x="481134" y="0"/>
                </a:lnTo>
                <a:lnTo>
                  <a:pt x="481134" y="668241"/>
                </a:lnTo>
                <a:lnTo>
                  <a:pt x="0" y="668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4299161" y="1741566"/>
            <a:ext cx="645276" cy="645276"/>
          </a:xfrm>
          <a:custGeom>
            <a:avLst/>
            <a:gdLst/>
            <a:ahLst/>
            <a:cxnLst/>
            <a:rect l="l" t="t" r="r" b="b"/>
            <a:pathLst>
              <a:path w="645276" h="645276">
                <a:moveTo>
                  <a:pt x="0" y="0"/>
                </a:moveTo>
                <a:lnTo>
                  <a:pt x="645276" y="0"/>
                </a:lnTo>
                <a:lnTo>
                  <a:pt x="645276" y="645276"/>
                </a:lnTo>
                <a:lnTo>
                  <a:pt x="0" y="645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3219616" y="4652547"/>
            <a:ext cx="669124" cy="587612"/>
          </a:xfrm>
          <a:custGeom>
            <a:avLst/>
            <a:gdLst/>
            <a:ahLst/>
            <a:cxnLst/>
            <a:rect l="l" t="t" r="r" b="b"/>
            <a:pathLst>
              <a:path w="669124" h="587612">
                <a:moveTo>
                  <a:pt x="0" y="0"/>
                </a:moveTo>
                <a:lnTo>
                  <a:pt x="669123" y="0"/>
                </a:lnTo>
                <a:lnTo>
                  <a:pt x="669123" y="587612"/>
                </a:lnTo>
                <a:lnTo>
                  <a:pt x="0" y="587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865601" y="4618667"/>
            <a:ext cx="675009" cy="655372"/>
          </a:xfrm>
          <a:custGeom>
            <a:avLst/>
            <a:gdLst/>
            <a:ahLst/>
            <a:cxnLst/>
            <a:rect l="l" t="t" r="r" b="b"/>
            <a:pathLst>
              <a:path w="675009" h="655372">
                <a:moveTo>
                  <a:pt x="0" y="0"/>
                </a:moveTo>
                <a:lnTo>
                  <a:pt x="675009" y="0"/>
                </a:lnTo>
                <a:lnTo>
                  <a:pt x="675009" y="655373"/>
                </a:lnTo>
                <a:lnTo>
                  <a:pt x="0" y="6553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21325" y="1711033"/>
            <a:ext cx="712338" cy="622420"/>
          </a:xfrm>
          <a:custGeom>
            <a:avLst/>
            <a:gdLst/>
            <a:ahLst/>
            <a:cxnLst/>
            <a:rect l="l" t="t" r="r" b="b"/>
            <a:pathLst>
              <a:path w="712338" h="622420">
                <a:moveTo>
                  <a:pt x="0" y="0"/>
                </a:moveTo>
                <a:lnTo>
                  <a:pt x="712339" y="0"/>
                </a:lnTo>
                <a:lnTo>
                  <a:pt x="712339" y="622420"/>
                </a:lnTo>
                <a:lnTo>
                  <a:pt x="0" y="6224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733402" y="268336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2 910,45 ton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wycofanych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unieszkodliwionych wyrobów zawierających azbest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84131" y="2683362"/>
            <a:ext cx="2482701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PSZOK i/lub zakładów zagospodarowania odpadów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028757" y="268336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34 948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objętych selektywnym zbieraniem odpadów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311026" y="5565512"/>
            <a:ext cx="2488185" cy="57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55,16 km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kanalizacji sanitarnej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961755" y="5565512"/>
            <a:ext cx="2482701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73,67 km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szlaków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turystycznych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80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MODERNIZACJA I ROZBUDOWA OCZYSZCZALNI ŚCIEKÓW W RAJGRODZIE ORAZ BUDOWA ROZDZIELCZEJ SIECI WODOCIĄGOWEJ W RAJGRODZIE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586975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Gmina Rajgród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3,53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80299" y="2908014"/>
            <a:ext cx="4608004" cy="3073603"/>
            <a:chOff x="0" y="0"/>
            <a:chExt cx="6144006" cy="40981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44006" cy="4098163"/>
            </a:xfrm>
            <a:custGeom>
              <a:avLst/>
              <a:gdLst/>
              <a:ahLst/>
              <a:cxnLst/>
              <a:rect l="l" t="t" r="r" b="b"/>
              <a:pathLst>
                <a:path w="6144006" h="4098163">
                  <a:moveTo>
                    <a:pt x="254000" y="0"/>
                  </a:moveTo>
                  <a:lnTo>
                    <a:pt x="5890006" y="0"/>
                  </a:lnTo>
                  <a:cubicBezTo>
                    <a:pt x="5957371" y="0"/>
                    <a:pt x="6021977" y="26761"/>
                    <a:pt x="6069611" y="74395"/>
                  </a:cubicBezTo>
                  <a:cubicBezTo>
                    <a:pt x="6117245" y="122029"/>
                    <a:pt x="6144006" y="186635"/>
                    <a:pt x="6144006" y="254000"/>
                  </a:cubicBezTo>
                  <a:lnTo>
                    <a:pt x="6144006" y="3844163"/>
                  </a:lnTo>
                  <a:cubicBezTo>
                    <a:pt x="6144006" y="3984443"/>
                    <a:pt x="6030286" y="4098163"/>
                    <a:pt x="5890006" y="4098163"/>
                  </a:cubicBezTo>
                  <a:lnTo>
                    <a:pt x="254000" y="4098163"/>
                  </a:lnTo>
                  <a:cubicBezTo>
                    <a:pt x="186635" y="4098163"/>
                    <a:pt x="122029" y="4071402"/>
                    <a:pt x="74395" y="4023768"/>
                  </a:cubicBezTo>
                  <a:cubicBezTo>
                    <a:pt x="26761" y="3976134"/>
                    <a:pt x="0" y="3911528"/>
                    <a:pt x="0" y="384416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965297" y="2908014"/>
            <a:ext cx="4608004" cy="3073603"/>
            <a:chOff x="0" y="0"/>
            <a:chExt cx="6144006" cy="4098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44006" cy="4098163"/>
            </a:xfrm>
            <a:custGeom>
              <a:avLst/>
              <a:gdLst/>
              <a:ahLst/>
              <a:cxnLst/>
              <a:rect l="l" t="t" r="r" b="b"/>
              <a:pathLst>
                <a:path w="6144006" h="4098163">
                  <a:moveTo>
                    <a:pt x="254000" y="0"/>
                  </a:moveTo>
                  <a:lnTo>
                    <a:pt x="5890006" y="0"/>
                  </a:lnTo>
                  <a:cubicBezTo>
                    <a:pt x="5957371" y="0"/>
                    <a:pt x="6021977" y="26761"/>
                    <a:pt x="6069611" y="74395"/>
                  </a:cubicBezTo>
                  <a:cubicBezTo>
                    <a:pt x="6117245" y="122029"/>
                    <a:pt x="6144006" y="186635"/>
                    <a:pt x="6144006" y="254000"/>
                  </a:cubicBezTo>
                  <a:lnTo>
                    <a:pt x="6144006" y="3844163"/>
                  </a:lnTo>
                  <a:cubicBezTo>
                    <a:pt x="6144006" y="3984443"/>
                    <a:pt x="6030286" y="4098163"/>
                    <a:pt x="5890006" y="4098163"/>
                  </a:cubicBezTo>
                  <a:lnTo>
                    <a:pt x="254000" y="4098163"/>
                  </a:lnTo>
                  <a:cubicBezTo>
                    <a:pt x="186635" y="4098163"/>
                    <a:pt x="122029" y="4071402"/>
                    <a:pt x="74395" y="4023768"/>
                  </a:cubicBezTo>
                  <a:cubicBezTo>
                    <a:pt x="26761" y="3976134"/>
                    <a:pt x="0" y="3911528"/>
                    <a:pt x="0" y="384416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3"/>
              </a:stretch>
            </a:blipFill>
          </p:spPr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OCHRONA I PROMOCJA BIORÓŻNORODNOŚCI SIEDLISK KSEROTERMICZNYCH W GMINIE MIELNIK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44564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Gmina Mielnik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1,66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0853" y="4860265"/>
            <a:ext cx="3072003" cy="2047999"/>
            <a:chOff x="0" y="0"/>
            <a:chExt cx="4096004" cy="27306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b="-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340798" y="4860265"/>
            <a:ext cx="3072003" cy="2047999"/>
            <a:chOff x="0" y="0"/>
            <a:chExt cx="4096004" cy="27306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560753" y="4860265"/>
            <a:ext cx="3072003" cy="2047999"/>
            <a:chOff x="0" y="0"/>
            <a:chExt cx="4096004" cy="27306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75293" y="2289077"/>
            <a:ext cx="3647999" cy="2431999"/>
            <a:chOff x="0" y="0"/>
            <a:chExt cx="4863998" cy="32426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63973" cy="3242691"/>
            </a:xfrm>
            <a:custGeom>
              <a:avLst/>
              <a:gdLst/>
              <a:ahLst/>
              <a:cxnLst/>
              <a:rect l="l" t="t" r="r" b="b"/>
              <a:pathLst>
                <a:path w="4863973" h="3242691">
                  <a:moveTo>
                    <a:pt x="254000" y="0"/>
                  </a:moveTo>
                  <a:lnTo>
                    <a:pt x="4609973" y="0"/>
                  </a:lnTo>
                  <a:cubicBezTo>
                    <a:pt x="4750253" y="0"/>
                    <a:pt x="4863973" y="113720"/>
                    <a:pt x="4863973" y="254000"/>
                  </a:cubicBezTo>
                  <a:lnTo>
                    <a:pt x="4863973" y="2988691"/>
                  </a:lnTo>
                  <a:cubicBezTo>
                    <a:pt x="4863973" y="3056056"/>
                    <a:pt x="4837212" y="3120662"/>
                    <a:pt x="4789578" y="3168296"/>
                  </a:cubicBezTo>
                  <a:cubicBezTo>
                    <a:pt x="4741944" y="3215930"/>
                    <a:pt x="4677338" y="3242691"/>
                    <a:pt x="4609973" y="3242691"/>
                  </a:cubicBezTo>
                  <a:lnTo>
                    <a:pt x="254000" y="3242691"/>
                  </a:lnTo>
                  <a:cubicBezTo>
                    <a:pt x="186635" y="3242691"/>
                    <a:pt x="122029" y="3215930"/>
                    <a:pt x="74395" y="3168296"/>
                  </a:cubicBezTo>
                  <a:cubicBezTo>
                    <a:pt x="26761" y="3120662"/>
                    <a:pt x="0" y="3056056"/>
                    <a:pt x="0" y="298869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b="-12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130308" y="2289077"/>
            <a:ext cx="3647999" cy="2431999"/>
            <a:chOff x="0" y="0"/>
            <a:chExt cx="4863998" cy="32426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63973" cy="3242691"/>
            </a:xfrm>
            <a:custGeom>
              <a:avLst/>
              <a:gdLst/>
              <a:ahLst/>
              <a:cxnLst/>
              <a:rect l="l" t="t" r="r" b="b"/>
              <a:pathLst>
                <a:path w="4863973" h="3242691">
                  <a:moveTo>
                    <a:pt x="254000" y="0"/>
                  </a:moveTo>
                  <a:lnTo>
                    <a:pt x="4609973" y="0"/>
                  </a:lnTo>
                  <a:cubicBezTo>
                    <a:pt x="4750253" y="0"/>
                    <a:pt x="4863973" y="113720"/>
                    <a:pt x="4863973" y="254000"/>
                  </a:cubicBezTo>
                  <a:lnTo>
                    <a:pt x="4863973" y="2988691"/>
                  </a:lnTo>
                  <a:cubicBezTo>
                    <a:pt x="4863973" y="3056056"/>
                    <a:pt x="4837212" y="3120662"/>
                    <a:pt x="4789578" y="3168296"/>
                  </a:cubicBezTo>
                  <a:cubicBezTo>
                    <a:pt x="4741944" y="3215930"/>
                    <a:pt x="4677338" y="3242691"/>
                    <a:pt x="4609973" y="3242691"/>
                  </a:cubicBezTo>
                  <a:lnTo>
                    <a:pt x="254000" y="3242691"/>
                  </a:lnTo>
                  <a:cubicBezTo>
                    <a:pt x="186635" y="3242691"/>
                    <a:pt x="122029" y="3215930"/>
                    <a:pt x="74395" y="3168296"/>
                  </a:cubicBezTo>
                  <a:cubicBezTo>
                    <a:pt x="26761" y="3120662"/>
                    <a:pt x="0" y="3056056"/>
                    <a:pt x="0" y="298869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121"/>
              </a:stretch>
            </a:blipFill>
          </p:spPr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VII: POPRAWA SPÓJNOŚCI SPOŁECZNEJ  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250,1 MLN ZŁ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30980" y="3118549"/>
            <a:ext cx="6476303" cy="631282"/>
            <a:chOff x="0" y="0"/>
            <a:chExt cx="2398631" cy="2338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01128" y="3287823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Rozwój działań aktywnej integracji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6487" y="3118549"/>
            <a:ext cx="2459117" cy="626100"/>
            <a:chOff x="0" y="0"/>
            <a:chExt cx="910784" cy="231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4831" y="3236277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7.1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830980" y="3916291"/>
            <a:ext cx="6476303" cy="1144398"/>
            <a:chOff x="0" y="0"/>
            <a:chExt cx="2398631" cy="4238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8631" cy="423851"/>
            </a:xfrm>
            <a:custGeom>
              <a:avLst/>
              <a:gdLst/>
              <a:ahLst/>
              <a:cxnLst/>
              <a:rect l="l" t="t" r="r" b="b"/>
              <a:pathLst>
                <a:path w="2398631" h="423851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393966"/>
                  </a:lnTo>
                  <a:cubicBezTo>
                    <a:pt x="2398631" y="401892"/>
                    <a:pt x="2395482" y="409493"/>
                    <a:pt x="2389878" y="415098"/>
                  </a:cubicBezTo>
                  <a:cubicBezTo>
                    <a:pt x="2384273" y="420703"/>
                    <a:pt x="2376671" y="423851"/>
                    <a:pt x="2368745" y="423851"/>
                  </a:cubicBezTo>
                  <a:lnTo>
                    <a:pt x="29886" y="423851"/>
                  </a:lnTo>
                  <a:cubicBezTo>
                    <a:pt x="21959" y="423851"/>
                    <a:pt x="14358" y="420703"/>
                    <a:pt x="8753" y="415098"/>
                  </a:cubicBezTo>
                  <a:cubicBezTo>
                    <a:pt x="3149" y="409493"/>
                    <a:pt x="0" y="401892"/>
                    <a:pt x="0" y="393966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2398631" cy="376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101128" y="4065898"/>
            <a:ext cx="5969821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7.2.1 Rozwój usług społecznych i zdrowotnych na rzecz osób zagrożonych wykluczeniem społecznym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7.2.2 Rozwój usług społecznych w ramach BOF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42010" y="4175440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60354" y="4293168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7.2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30980" y="5222614"/>
            <a:ext cx="6476303" cy="784418"/>
            <a:chOff x="0" y="0"/>
            <a:chExt cx="2398631" cy="2905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290525"/>
            </a:xfrm>
            <a:custGeom>
              <a:avLst/>
              <a:gdLst/>
              <a:ahLst/>
              <a:cxnLst/>
              <a:rect l="l" t="t" r="r" b="b"/>
              <a:pathLst>
                <a:path w="2398631" h="290525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60640"/>
                  </a:lnTo>
                  <a:cubicBezTo>
                    <a:pt x="2398631" y="268566"/>
                    <a:pt x="2395482" y="276167"/>
                    <a:pt x="2389878" y="281772"/>
                  </a:cubicBezTo>
                  <a:cubicBezTo>
                    <a:pt x="2384273" y="287376"/>
                    <a:pt x="2376671" y="290525"/>
                    <a:pt x="2368745" y="290525"/>
                  </a:cubicBezTo>
                  <a:lnTo>
                    <a:pt x="29886" y="290525"/>
                  </a:lnTo>
                  <a:cubicBezTo>
                    <a:pt x="21959" y="290525"/>
                    <a:pt x="14358" y="287376"/>
                    <a:pt x="8753" y="281772"/>
                  </a:cubicBezTo>
                  <a:cubicBezTo>
                    <a:pt x="3149" y="276167"/>
                    <a:pt x="0" y="268566"/>
                    <a:pt x="0" y="260640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242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101128" y="5330343"/>
            <a:ext cx="596982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Wzmocnienie roli ekonomii społecznej w rozwoju społeczno-gospodarczym województwa podlaskiego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42010" y="5301773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0354" y="5442421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7.3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VII: POPRAWA SPÓJNOŚCI SPOŁECZNEJ 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116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36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nabór nadzwyczajny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470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wniosków poprawnych pod względem formalnym,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543,2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230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264,2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251,9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100,73 %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563050"/>
            <a:ext cx="9127667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VII: POPRAWA SPÓJNOŚCI SPOŁECZNEJ 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498770" y="4913612"/>
            <a:ext cx="2328581" cy="2272041"/>
            <a:chOff x="0" y="0"/>
            <a:chExt cx="973459" cy="94982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190943" y="4441495"/>
            <a:ext cx="944235" cy="94423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922601" y="4913612"/>
            <a:ext cx="2328581" cy="2272041"/>
            <a:chOff x="0" y="0"/>
            <a:chExt cx="973459" cy="94982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614774" y="4441495"/>
            <a:ext cx="944235" cy="944235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8587" y="4913612"/>
            <a:ext cx="2328581" cy="2272041"/>
            <a:chOff x="0" y="0"/>
            <a:chExt cx="973459" cy="94982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70760" y="4441495"/>
            <a:ext cx="944235" cy="94423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346432" y="4913612"/>
            <a:ext cx="2328581" cy="2272041"/>
            <a:chOff x="0" y="0"/>
            <a:chExt cx="973459" cy="94982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038605" y="4441495"/>
            <a:ext cx="944235" cy="944235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1645135" y="1800213"/>
            <a:ext cx="664719" cy="581327"/>
          </a:xfrm>
          <a:custGeom>
            <a:avLst/>
            <a:gdLst/>
            <a:ahLst/>
            <a:cxnLst/>
            <a:rect l="l" t="t" r="r" b="b"/>
            <a:pathLst>
              <a:path w="664719" h="581327">
                <a:moveTo>
                  <a:pt x="0" y="0"/>
                </a:moveTo>
                <a:lnTo>
                  <a:pt x="664719" y="0"/>
                </a:lnTo>
                <a:lnTo>
                  <a:pt x="664719" y="581327"/>
                </a:lnTo>
                <a:lnTo>
                  <a:pt x="0" y="581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6889777" y="1775423"/>
            <a:ext cx="754533" cy="577561"/>
          </a:xfrm>
          <a:custGeom>
            <a:avLst/>
            <a:gdLst/>
            <a:ahLst/>
            <a:cxnLst/>
            <a:rect l="l" t="t" r="r" b="b"/>
            <a:pathLst>
              <a:path w="754533" h="577561">
                <a:moveTo>
                  <a:pt x="0" y="0"/>
                </a:moveTo>
                <a:lnTo>
                  <a:pt x="754534" y="0"/>
                </a:lnTo>
                <a:lnTo>
                  <a:pt x="754534" y="577561"/>
                </a:lnTo>
                <a:lnTo>
                  <a:pt x="0" y="577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4378029" y="1804874"/>
            <a:ext cx="487540" cy="518660"/>
          </a:xfrm>
          <a:custGeom>
            <a:avLst/>
            <a:gdLst/>
            <a:ahLst/>
            <a:cxnLst/>
            <a:rect l="l" t="t" r="r" b="b"/>
            <a:pathLst>
              <a:path w="487540" h="518660">
                <a:moveTo>
                  <a:pt x="0" y="0"/>
                </a:moveTo>
                <a:lnTo>
                  <a:pt x="487540" y="0"/>
                </a:lnTo>
                <a:lnTo>
                  <a:pt x="487540" y="518660"/>
                </a:lnTo>
                <a:lnTo>
                  <a:pt x="0" y="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1" name="Group 51"/>
          <p:cNvGrpSpPr/>
          <p:nvPr/>
        </p:nvGrpSpPr>
        <p:grpSpPr>
          <a:xfrm>
            <a:off x="946211" y="4680933"/>
            <a:ext cx="595094" cy="465358"/>
            <a:chOff x="0" y="0"/>
            <a:chExt cx="220405" cy="17235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220405" cy="172355"/>
            </a:xfrm>
            <a:custGeom>
              <a:avLst/>
              <a:gdLst/>
              <a:ahLst/>
              <a:cxnLst/>
              <a:rect l="l" t="t" r="r" b="b"/>
              <a:pathLst>
                <a:path w="220405" h="172355">
                  <a:moveTo>
                    <a:pt x="0" y="0"/>
                  </a:moveTo>
                  <a:lnTo>
                    <a:pt x="220405" y="0"/>
                  </a:lnTo>
                  <a:lnTo>
                    <a:pt x="220405" y="172355"/>
                  </a:lnTo>
                  <a:lnTo>
                    <a:pt x="0" y="1723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220405" cy="210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4" name="Freeform 54"/>
          <p:cNvSpPr/>
          <p:nvPr/>
        </p:nvSpPr>
        <p:spPr>
          <a:xfrm>
            <a:off x="960701" y="4701320"/>
            <a:ext cx="566114" cy="424585"/>
          </a:xfrm>
          <a:custGeom>
            <a:avLst/>
            <a:gdLst/>
            <a:ahLst/>
            <a:cxnLst/>
            <a:rect l="l" t="t" r="r" b="b"/>
            <a:pathLst>
              <a:path w="566114" h="424585">
                <a:moveTo>
                  <a:pt x="0" y="0"/>
                </a:moveTo>
                <a:lnTo>
                  <a:pt x="566113" y="0"/>
                </a:lnTo>
                <a:lnTo>
                  <a:pt x="566113" y="424585"/>
                </a:lnTo>
                <a:lnTo>
                  <a:pt x="0" y="424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3361630" y="4600826"/>
            <a:ext cx="602861" cy="616307"/>
          </a:xfrm>
          <a:custGeom>
            <a:avLst/>
            <a:gdLst/>
            <a:ahLst/>
            <a:cxnLst/>
            <a:rect l="l" t="t" r="r" b="b"/>
            <a:pathLst>
              <a:path w="602861" h="616307">
                <a:moveTo>
                  <a:pt x="0" y="0"/>
                </a:moveTo>
                <a:lnTo>
                  <a:pt x="602861" y="0"/>
                </a:lnTo>
                <a:lnTo>
                  <a:pt x="602861" y="616307"/>
                </a:lnTo>
                <a:lnTo>
                  <a:pt x="0" y="6163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733402" y="2654787"/>
            <a:ext cx="248818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6 482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osoby zagrożone ubóstwem lub wykluczeniem społecznym objęte usługami społecznymi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384131" y="2654787"/>
            <a:ext cx="2482701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677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miejsc pracy utworzonych w przedsiębiorstwach społecznych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028757" y="2654787"/>
            <a:ext cx="2483320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14 116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zagrożonych ubóstwem lub wykluczeniem społecznych objętych wsparciem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500530" y="5462189"/>
            <a:ext cx="232682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891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podmiotów ekonomii społecznej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29489" y="5462189"/>
            <a:ext cx="2321693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4 969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 zagrożonych ubóstwem lub wykluczeniem społecznym objętych usługami zdrowotnymi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80347" y="5462189"/>
            <a:ext cx="2326821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168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osób, którym udzielono ochrony czasowej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związku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 wojną w Ukrainie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353320" y="5462189"/>
            <a:ext cx="232169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podmiotów wspartych w zwalczaniu pandemii COVID-19</a:t>
            </a:r>
          </a:p>
        </p:txBody>
      </p:sp>
      <p:sp>
        <p:nvSpPr>
          <p:cNvPr id="63" name="Freeform 63"/>
          <p:cNvSpPr/>
          <p:nvPr/>
        </p:nvSpPr>
        <p:spPr>
          <a:xfrm>
            <a:off x="5756909" y="4674369"/>
            <a:ext cx="666853" cy="469222"/>
          </a:xfrm>
          <a:custGeom>
            <a:avLst/>
            <a:gdLst/>
            <a:ahLst/>
            <a:cxnLst/>
            <a:rect l="l" t="t" r="r" b="b"/>
            <a:pathLst>
              <a:path w="666853" h="469222">
                <a:moveTo>
                  <a:pt x="0" y="0"/>
                </a:moveTo>
                <a:lnTo>
                  <a:pt x="666853" y="0"/>
                </a:lnTo>
                <a:lnTo>
                  <a:pt x="666853" y="469221"/>
                </a:lnTo>
                <a:lnTo>
                  <a:pt x="0" y="4692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8174466" y="4613074"/>
            <a:ext cx="672513" cy="591812"/>
          </a:xfrm>
          <a:custGeom>
            <a:avLst/>
            <a:gdLst/>
            <a:ahLst/>
            <a:cxnLst/>
            <a:rect l="l" t="t" r="r" b="b"/>
            <a:pathLst>
              <a:path w="672513" h="591812">
                <a:moveTo>
                  <a:pt x="0" y="0"/>
                </a:moveTo>
                <a:lnTo>
                  <a:pt x="672513" y="0"/>
                </a:lnTo>
                <a:lnTo>
                  <a:pt x="672513" y="591811"/>
                </a:lnTo>
                <a:lnTo>
                  <a:pt x="0" y="5918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AKTYWIZACJA OD A DO ZAZ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37772"/>
            <a:ext cx="788632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Towarzystwo Wspierania Inicjatyw Społecznych ALPI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2,35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66500" y="2448473"/>
            <a:ext cx="2945473" cy="4416000"/>
            <a:chOff x="0" y="0"/>
            <a:chExt cx="3927297" cy="58879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27348" cy="5887974"/>
            </a:xfrm>
            <a:custGeom>
              <a:avLst/>
              <a:gdLst/>
              <a:ahLst/>
              <a:cxnLst/>
              <a:rect l="l" t="t" r="r" b="b"/>
              <a:pathLst>
                <a:path w="3927348" h="5887974">
                  <a:moveTo>
                    <a:pt x="254000" y="0"/>
                  </a:moveTo>
                  <a:lnTo>
                    <a:pt x="3673348" y="0"/>
                  </a:lnTo>
                  <a:cubicBezTo>
                    <a:pt x="3813628" y="0"/>
                    <a:pt x="3927348" y="113720"/>
                    <a:pt x="3927348" y="254000"/>
                  </a:cubicBezTo>
                  <a:lnTo>
                    <a:pt x="3927348" y="5633974"/>
                  </a:lnTo>
                  <a:cubicBezTo>
                    <a:pt x="3927348" y="5701339"/>
                    <a:pt x="3900587" y="5765945"/>
                    <a:pt x="3852953" y="5813579"/>
                  </a:cubicBezTo>
                  <a:cubicBezTo>
                    <a:pt x="3805319" y="5861213"/>
                    <a:pt x="3740713" y="5887974"/>
                    <a:pt x="3673348" y="5887974"/>
                  </a:cubicBezTo>
                  <a:lnTo>
                    <a:pt x="254000" y="5887974"/>
                  </a:lnTo>
                  <a:cubicBezTo>
                    <a:pt x="113720" y="5887974"/>
                    <a:pt x="0" y="5774254"/>
                    <a:pt x="0" y="563397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l="-25" r="-2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418037" y="4752475"/>
            <a:ext cx="3166415" cy="2111997"/>
            <a:chOff x="0" y="0"/>
            <a:chExt cx="4221886" cy="28159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21861" cy="2815971"/>
            </a:xfrm>
            <a:custGeom>
              <a:avLst/>
              <a:gdLst/>
              <a:ahLst/>
              <a:cxnLst/>
              <a:rect l="l" t="t" r="r" b="b"/>
              <a:pathLst>
                <a:path w="4221861" h="2815971">
                  <a:moveTo>
                    <a:pt x="254000" y="0"/>
                  </a:moveTo>
                  <a:lnTo>
                    <a:pt x="3967861" y="0"/>
                  </a:lnTo>
                  <a:cubicBezTo>
                    <a:pt x="4035226" y="0"/>
                    <a:pt x="4099832" y="26761"/>
                    <a:pt x="4147466" y="74395"/>
                  </a:cubicBezTo>
                  <a:cubicBezTo>
                    <a:pt x="4195100" y="122029"/>
                    <a:pt x="4221861" y="186635"/>
                    <a:pt x="4221861" y="254000"/>
                  </a:cubicBezTo>
                  <a:lnTo>
                    <a:pt x="4221861" y="2561971"/>
                  </a:lnTo>
                  <a:cubicBezTo>
                    <a:pt x="4221861" y="2702251"/>
                    <a:pt x="4108141" y="2815971"/>
                    <a:pt x="3967861" y="2815971"/>
                  </a:cubicBezTo>
                  <a:lnTo>
                    <a:pt x="254000" y="2815971"/>
                  </a:lnTo>
                  <a:cubicBezTo>
                    <a:pt x="113720" y="2815971"/>
                    <a:pt x="0" y="2702251"/>
                    <a:pt x="0" y="25619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l="-24" r="-2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41627" y="4752475"/>
            <a:ext cx="3166415" cy="2111997"/>
            <a:chOff x="0" y="0"/>
            <a:chExt cx="4221886" cy="28159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21861" cy="2815971"/>
            </a:xfrm>
            <a:custGeom>
              <a:avLst/>
              <a:gdLst/>
              <a:ahLst/>
              <a:cxnLst/>
              <a:rect l="l" t="t" r="r" b="b"/>
              <a:pathLst>
                <a:path w="4221861" h="2815971">
                  <a:moveTo>
                    <a:pt x="254000" y="0"/>
                  </a:moveTo>
                  <a:lnTo>
                    <a:pt x="3967861" y="0"/>
                  </a:lnTo>
                  <a:cubicBezTo>
                    <a:pt x="4035226" y="0"/>
                    <a:pt x="4099832" y="26761"/>
                    <a:pt x="4147466" y="74395"/>
                  </a:cubicBezTo>
                  <a:cubicBezTo>
                    <a:pt x="4195100" y="122029"/>
                    <a:pt x="4221861" y="186635"/>
                    <a:pt x="4221861" y="254000"/>
                  </a:cubicBezTo>
                  <a:lnTo>
                    <a:pt x="4221861" y="2561971"/>
                  </a:lnTo>
                  <a:cubicBezTo>
                    <a:pt x="4221861" y="2702251"/>
                    <a:pt x="4108141" y="2815971"/>
                    <a:pt x="3967861" y="2815971"/>
                  </a:cubicBezTo>
                  <a:lnTo>
                    <a:pt x="254000" y="2815971"/>
                  </a:lnTo>
                  <a:cubicBezTo>
                    <a:pt x="113720" y="2815971"/>
                    <a:pt x="0" y="2702251"/>
                    <a:pt x="0" y="25619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l="-24" r="-2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418037" y="2448473"/>
            <a:ext cx="3166415" cy="2111997"/>
            <a:chOff x="0" y="0"/>
            <a:chExt cx="4221886" cy="28159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21861" cy="2815971"/>
            </a:xfrm>
            <a:custGeom>
              <a:avLst/>
              <a:gdLst/>
              <a:ahLst/>
              <a:cxnLst/>
              <a:rect l="l" t="t" r="r" b="b"/>
              <a:pathLst>
                <a:path w="4221861" h="2815971">
                  <a:moveTo>
                    <a:pt x="254000" y="0"/>
                  </a:moveTo>
                  <a:lnTo>
                    <a:pt x="3967861" y="0"/>
                  </a:lnTo>
                  <a:cubicBezTo>
                    <a:pt x="4035226" y="0"/>
                    <a:pt x="4099832" y="26761"/>
                    <a:pt x="4147466" y="74395"/>
                  </a:cubicBezTo>
                  <a:cubicBezTo>
                    <a:pt x="4195100" y="122029"/>
                    <a:pt x="4221861" y="186635"/>
                    <a:pt x="4221861" y="254000"/>
                  </a:cubicBezTo>
                  <a:lnTo>
                    <a:pt x="4221861" y="2561971"/>
                  </a:lnTo>
                  <a:cubicBezTo>
                    <a:pt x="4221861" y="2702251"/>
                    <a:pt x="4108141" y="2815971"/>
                    <a:pt x="3967861" y="2815971"/>
                  </a:cubicBezTo>
                  <a:lnTo>
                    <a:pt x="254000" y="2815971"/>
                  </a:lnTo>
                  <a:cubicBezTo>
                    <a:pt x="113720" y="2815971"/>
                    <a:pt x="0" y="2702251"/>
                    <a:pt x="0" y="25619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l="-24" r="-2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41627" y="2435052"/>
            <a:ext cx="3166415" cy="2111997"/>
            <a:chOff x="0" y="0"/>
            <a:chExt cx="4221886" cy="281599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21861" cy="2815971"/>
            </a:xfrm>
            <a:custGeom>
              <a:avLst/>
              <a:gdLst/>
              <a:ahLst/>
              <a:cxnLst/>
              <a:rect l="l" t="t" r="r" b="b"/>
              <a:pathLst>
                <a:path w="4221861" h="2815971">
                  <a:moveTo>
                    <a:pt x="254000" y="0"/>
                  </a:moveTo>
                  <a:lnTo>
                    <a:pt x="3967861" y="0"/>
                  </a:lnTo>
                  <a:cubicBezTo>
                    <a:pt x="4035226" y="0"/>
                    <a:pt x="4099832" y="26761"/>
                    <a:pt x="4147466" y="74395"/>
                  </a:cubicBezTo>
                  <a:cubicBezTo>
                    <a:pt x="4195100" y="122029"/>
                    <a:pt x="4221861" y="186635"/>
                    <a:pt x="4221861" y="254000"/>
                  </a:cubicBezTo>
                  <a:lnTo>
                    <a:pt x="4221861" y="2561971"/>
                  </a:lnTo>
                  <a:cubicBezTo>
                    <a:pt x="4221861" y="2702251"/>
                    <a:pt x="4108141" y="2815971"/>
                    <a:pt x="3967861" y="2815971"/>
                  </a:cubicBezTo>
                  <a:lnTo>
                    <a:pt x="254000" y="2815971"/>
                  </a:lnTo>
                  <a:cubicBezTo>
                    <a:pt x="113720" y="2815971"/>
                    <a:pt x="0" y="2702251"/>
                    <a:pt x="0" y="25619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l="-24" r="-25"/>
              </a:stretch>
            </a:blipFill>
          </p:spPr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MIESZKALNICTWO WSPOMAGANE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44564"/>
            <a:ext cx="644774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Stowarzyszenie „My dla Innych”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880 tys.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80299" y="2622819"/>
            <a:ext cx="4608004" cy="2982106"/>
            <a:chOff x="0" y="0"/>
            <a:chExt cx="6144006" cy="39761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44006" cy="3976116"/>
            </a:xfrm>
            <a:custGeom>
              <a:avLst/>
              <a:gdLst/>
              <a:ahLst/>
              <a:cxnLst/>
              <a:rect l="l" t="t" r="r" b="b"/>
              <a:pathLst>
                <a:path w="6144006" h="3976116">
                  <a:moveTo>
                    <a:pt x="254000" y="0"/>
                  </a:moveTo>
                  <a:lnTo>
                    <a:pt x="5890006" y="0"/>
                  </a:lnTo>
                  <a:cubicBezTo>
                    <a:pt x="5957371" y="0"/>
                    <a:pt x="6021977" y="26761"/>
                    <a:pt x="6069611" y="74395"/>
                  </a:cubicBezTo>
                  <a:cubicBezTo>
                    <a:pt x="6117245" y="122029"/>
                    <a:pt x="6144006" y="186635"/>
                    <a:pt x="6144006" y="254000"/>
                  </a:cubicBezTo>
                  <a:lnTo>
                    <a:pt x="6144006" y="3722116"/>
                  </a:lnTo>
                  <a:cubicBezTo>
                    <a:pt x="6144006" y="3862396"/>
                    <a:pt x="6030286" y="3976116"/>
                    <a:pt x="5890006" y="3976116"/>
                  </a:cubicBezTo>
                  <a:lnTo>
                    <a:pt x="254000" y="3976116"/>
                  </a:lnTo>
                  <a:cubicBezTo>
                    <a:pt x="186635" y="3976116"/>
                    <a:pt x="122029" y="3949355"/>
                    <a:pt x="74395" y="3901721"/>
                  </a:cubicBezTo>
                  <a:cubicBezTo>
                    <a:pt x="26761" y="3854087"/>
                    <a:pt x="0" y="3789481"/>
                    <a:pt x="0" y="3722116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b="-293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965297" y="2622819"/>
            <a:ext cx="4608004" cy="2982106"/>
            <a:chOff x="0" y="0"/>
            <a:chExt cx="6144006" cy="39761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44006" cy="3976116"/>
            </a:xfrm>
            <a:custGeom>
              <a:avLst/>
              <a:gdLst/>
              <a:ahLst/>
              <a:cxnLst/>
              <a:rect l="l" t="t" r="r" b="b"/>
              <a:pathLst>
                <a:path w="6144006" h="3976116">
                  <a:moveTo>
                    <a:pt x="254000" y="0"/>
                  </a:moveTo>
                  <a:lnTo>
                    <a:pt x="5890006" y="0"/>
                  </a:lnTo>
                  <a:cubicBezTo>
                    <a:pt x="5957371" y="0"/>
                    <a:pt x="6021977" y="26761"/>
                    <a:pt x="6069611" y="74395"/>
                  </a:cubicBezTo>
                  <a:cubicBezTo>
                    <a:pt x="6117245" y="122029"/>
                    <a:pt x="6144006" y="186635"/>
                    <a:pt x="6144006" y="254000"/>
                  </a:cubicBezTo>
                  <a:lnTo>
                    <a:pt x="6144006" y="3722116"/>
                  </a:lnTo>
                  <a:cubicBezTo>
                    <a:pt x="6144006" y="3862396"/>
                    <a:pt x="6030286" y="3976116"/>
                    <a:pt x="5890006" y="3976116"/>
                  </a:cubicBezTo>
                  <a:lnTo>
                    <a:pt x="254000" y="3976116"/>
                  </a:lnTo>
                  <a:cubicBezTo>
                    <a:pt x="186635" y="3976116"/>
                    <a:pt x="122029" y="3949355"/>
                    <a:pt x="74395" y="3901721"/>
                  </a:cubicBezTo>
                  <a:cubicBezTo>
                    <a:pt x="26761" y="3854087"/>
                    <a:pt x="0" y="3789481"/>
                    <a:pt x="0" y="3722116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293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1923" y="2386415"/>
            <a:ext cx="7049753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</a:pPr>
            <a:r>
              <a:rPr lang="en-US" sz="64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JERZY LESZCZYŃSKI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0736" y="4363645"/>
            <a:ext cx="661212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Radny Sejmiku Województwa Podlaskiego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5856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1059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PLACÓWKI OPIEKUŃCZO-WYCHOWAWCZE TYPU RODZINNEGO W POWIECIE SOKÓLSKIM</a:t>
            </a:r>
          </a:p>
          <a:p>
            <a:pPr algn="l">
              <a:lnSpc>
                <a:spcPts val="207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07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44564"/>
            <a:ext cx="644774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Powiat Sokólski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5,83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56790" y="2167700"/>
            <a:ext cx="4386634" cy="2342398"/>
            <a:chOff x="0" y="0"/>
            <a:chExt cx="5848845" cy="31231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48858" cy="3123184"/>
            </a:xfrm>
            <a:custGeom>
              <a:avLst/>
              <a:gdLst/>
              <a:ahLst/>
              <a:cxnLst/>
              <a:rect l="l" t="t" r="r" b="b"/>
              <a:pathLst>
                <a:path w="5848858" h="3123184">
                  <a:moveTo>
                    <a:pt x="254000" y="0"/>
                  </a:moveTo>
                  <a:lnTo>
                    <a:pt x="5594858" y="0"/>
                  </a:lnTo>
                  <a:cubicBezTo>
                    <a:pt x="5735138" y="0"/>
                    <a:pt x="5848858" y="113720"/>
                    <a:pt x="5848858" y="254000"/>
                  </a:cubicBezTo>
                  <a:lnTo>
                    <a:pt x="5848858" y="2869184"/>
                  </a:lnTo>
                  <a:cubicBezTo>
                    <a:pt x="5848858" y="2936549"/>
                    <a:pt x="5822097" y="3001155"/>
                    <a:pt x="5774463" y="3048789"/>
                  </a:cubicBezTo>
                  <a:cubicBezTo>
                    <a:pt x="5726829" y="3096423"/>
                    <a:pt x="5662223" y="3123184"/>
                    <a:pt x="5594858" y="3123184"/>
                  </a:cubicBezTo>
                  <a:lnTo>
                    <a:pt x="254000" y="3123184"/>
                  </a:lnTo>
                  <a:cubicBezTo>
                    <a:pt x="113720" y="3123184"/>
                    <a:pt x="0" y="3009464"/>
                    <a:pt x="0" y="286918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84" b="-553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610176" y="4596546"/>
            <a:ext cx="4386634" cy="2342398"/>
            <a:chOff x="0" y="0"/>
            <a:chExt cx="5848845" cy="31231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48858" cy="3123184"/>
            </a:xfrm>
            <a:custGeom>
              <a:avLst/>
              <a:gdLst/>
              <a:ahLst/>
              <a:cxnLst/>
              <a:rect l="l" t="t" r="r" b="b"/>
              <a:pathLst>
                <a:path w="5848858" h="3123184">
                  <a:moveTo>
                    <a:pt x="254000" y="0"/>
                  </a:moveTo>
                  <a:lnTo>
                    <a:pt x="5594858" y="0"/>
                  </a:lnTo>
                  <a:cubicBezTo>
                    <a:pt x="5735138" y="0"/>
                    <a:pt x="5848858" y="113720"/>
                    <a:pt x="5848858" y="254000"/>
                  </a:cubicBezTo>
                  <a:lnTo>
                    <a:pt x="5848858" y="2869184"/>
                  </a:lnTo>
                  <a:cubicBezTo>
                    <a:pt x="5848858" y="2936549"/>
                    <a:pt x="5822097" y="3001155"/>
                    <a:pt x="5774463" y="3048789"/>
                  </a:cubicBezTo>
                  <a:cubicBezTo>
                    <a:pt x="5726829" y="3096423"/>
                    <a:pt x="5662223" y="3123184"/>
                    <a:pt x="5594858" y="3123184"/>
                  </a:cubicBezTo>
                  <a:lnTo>
                    <a:pt x="254000" y="3123184"/>
                  </a:lnTo>
                  <a:cubicBezTo>
                    <a:pt x="113720" y="3123184"/>
                    <a:pt x="0" y="3009464"/>
                    <a:pt x="0" y="286918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11" b="-553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5315521" y="2165099"/>
            <a:ext cx="3681289" cy="2342398"/>
            <a:chOff x="0" y="0"/>
            <a:chExt cx="4908385" cy="31231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08423" cy="3123184"/>
            </a:xfrm>
            <a:custGeom>
              <a:avLst/>
              <a:gdLst/>
              <a:ahLst/>
              <a:cxnLst/>
              <a:rect l="l" t="t" r="r" b="b"/>
              <a:pathLst>
                <a:path w="4908423" h="3123184">
                  <a:moveTo>
                    <a:pt x="254000" y="0"/>
                  </a:moveTo>
                  <a:lnTo>
                    <a:pt x="4654423" y="0"/>
                  </a:lnTo>
                  <a:cubicBezTo>
                    <a:pt x="4794703" y="0"/>
                    <a:pt x="4908423" y="113720"/>
                    <a:pt x="4908423" y="254000"/>
                  </a:cubicBezTo>
                  <a:lnTo>
                    <a:pt x="4908423" y="2869184"/>
                  </a:lnTo>
                  <a:cubicBezTo>
                    <a:pt x="4908423" y="2936549"/>
                    <a:pt x="4881662" y="3001155"/>
                    <a:pt x="4834028" y="3048789"/>
                  </a:cubicBezTo>
                  <a:cubicBezTo>
                    <a:pt x="4786394" y="3096423"/>
                    <a:pt x="4721788" y="3123184"/>
                    <a:pt x="4654423" y="3123184"/>
                  </a:cubicBezTo>
                  <a:lnTo>
                    <a:pt x="254000" y="3123184"/>
                  </a:lnTo>
                  <a:cubicBezTo>
                    <a:pt x="113720" y="3123184"/>
                    <a:pt x="0" y="3009464"/>
                    <a:pt x="0" y="286918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-119" b="-477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756790" y="4596546"/>
            <a:ext cx="3681279" cy="2342398"/>
            <a:chOff x="0" y="0"/>
            <a:chExt cx="4908372" cy="312319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08423" cy="3123184"/>
            </a:xfrm>
            <a:custGeom>
              <a:avLst/>
              <a:gdLst/>
              <a:ahLst/>
              <a:cxnLst/>
              <a:rect l="l" t="t" r="r" b="b"/>
              <a:pathLst>
                <a:path w="4908423" h="3123184">
                  <a:moveTo>
                    <a:pt x="254000" y="0"/>
                  </a:moveTo>
                  <a:lnTo>
                    <a:pt x="4654423" y="0"/>
                  </a:lnTo>
                  <a:cubicBezTo>
                    <a:pt x="4794703" y="0"/>
                    <a:pt x="4908423" y="113720"/>
                    <a:pt x="4908423" y="254000"/>
                  </a:cubicBezTo>
                  <a:lnTo>
                    <a:pt x="4908423" y="2869184"/>
                  </a:lnTo>
                  <a:cubicBezTo>
                    <a:pt x="4908423" y="2936549"/>
                    <a:pt x="4881662" y="3001155"/>
                    <a:pt x="4834028" y="3048789"/>
                  </a:cubicBezTo>
                  <a:cubicBezTo>
                    <a:pt x="4786394" y="3096423"/>
                    <a:pt x="4721788" y="3123184"/>
                    <a:pt x="4654423" y="3123184"/>
                  </a:cubicBezTo>
                  <a:lnTo>
                    <a:pt x="254000" y="3123184"/>
                  </a:lnTo>
                  <a:cubicBezTo>
                    <a:pt x="113720" y="3123184"/>
                    <a:pt x="0" y="3009464"/>
                    <a:pt x="0" y="286918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119" b="-4773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9307283" y="6109733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4" y="0"/>
                </a:lnTo>
                <a:lnTo>
                  <a:pt x="823374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5263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VIII: INFRASTRUKTURA DLA USŁUG UŻYTECZNOŚCI PUBLICZNEJ 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784,4 MLN ZŁ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07283" y="6109733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4" y="0"/>
                </a:lnTo>
                <a:lnTo>
                  <a:pt x="823374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30980" y="2143382"/>
            <a:ext cx="6476303" cy="631282"/>
            <a:chOff x="0" y="0"/>
            <a:chExt cx="2398631" cy="2338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01128" y="2174543"/>
            <a:ext cx="6206156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Rozwój usług publicznych świadczonych drogą elektroniczną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6487" y="2143382"/>
            <a:ext cx="2459117" cy="626100"/>
            <a:chOff x="0" y="0"/>
            <a:chExt cx="910784" cy="231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4831" y="2261110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8.1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830980" y="2878621"/>
            <a:ext cx="6476303" cy="1288271"/>
            <a:chOff x="0" y="0"/>
            <a:chExt cx="2398631" cy="47713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8631" cy="477137"/>
            </a:xfrm>
            <a:custGeom>
              <a:avLst/>
              <a:gdLst/>
              <a:ahLst/>
              <a:cxnLst/>
              <a:rect l="l" t="t" r="r" b="b"/>
              <a:pathLst>
                <a:path w="2398631" h="477137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447252"/>
                  </a:lnTo>
                  <a:cubicBezTo>
                    <a:pt x="2398631" y="455178"/>
                    <a:pt x="2395482" y="462780"/>
                    <a:pt x="2389878" y="468384"/>
                  </a:cubicBezTo>
                  <a:cubicBezTo>
                    <a:pt x="2384273" y="473989"/>
                    <a:pt x="2376671" y="477137"/>
                    <a:pt x="2368745" y="477137"/>
                  </a:cubicBezTo>
                  <a:lnTo>
                    <a:pt x="29886" y="477137"/>
                  </a:lnTo>
                  <a:cubicBezTo>
                    <a:pt x="21959" y="477137"/>
                    <a:pt x="14358" y="473989"/>
                    <a:pt x="8753" y="468384"/>
                  </a:cubicBezTo>
                  <a:cubicBezTo>
                    <a:pt x="3149" y="462780"/>
                    <a:pt x="0" y="455178"/>
                    <a:pt x="0" y="44725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2398631" cy="429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101128" y="2944015"/>
            <a:ext cx="6206156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8.2.1 Infrastruktura przedszkolna, kształcenia zawodowego i ustawicznego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8.2.2 Infrastruktura edukacyjna na obszarze Białostockiego Obszaru Funkcjonalnego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36487" y="3209707"/>
            <a:ext cx="2459117" cy="626100"/>
            <a:chOff x="0" y="0"/>
            <a:chExt cx="910784" cy="2318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54831" y="3327434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8.2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30980" y="4263945"/>
            <a:ext cx="6476303" cy="503592"/>
            <a:chOff x="0" y="0"/>
            <a:chExt cx="2398631" cy="1865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98631" cy="186515"/>
            </a:xfrm>
            <a:custGeom>
              <a:avLst/>
              <a:gdLst/>
              <a:ahLst/>
              <a:cxnLst/>
              <a:rect l="l" t="t" r="r" b="b"/>
              <a:pathLst>
                <a:path w="2398631" h="186515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156630"/>
                  </a:lnTo>
                  <a:cubicBezTo>
                    <a:pt x="2398631" y="164556"/>
                    <a:pt x="2395482" y="172158"/>
                    <a:pt x="2389878" y="177762"/>
                  </a:cubicBezTo>
                  <a:cubicBezTo>
                    <a:pt x="2384273" y="183367"/>
                    <a:pt x="2376671" y="186515"/>
                    <a:pt x="2368745" y="186515"/>
                  </a:cubicBezTo>
                  <a:lnTo>
                    <a:pt x="29886" y="186515"/>
                  </a:lnTo>
                  <a:cubicBezTo>
                    <a:pt x="21959" y="186515"/>
                    <a:pt x="14358" y="183367"/>
                    <a:pt x="8753" y="177762"/>
                  </a:cubicBezTo>
                  <a:cubicBezTo>
                    <a:pt x="3149" y="172158"/>
                    <a:pt x="0" y="164556"/>
                    <a:pt x="0" y="156630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2398631" cy="138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101128" y="4371674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Ochrona dziedzictwa kulturowego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42010" y="4204992"/>
            <a:ext cx="2459117" cy="626100"/>
            <a:chOff x="0" y="0"/>
            <a:chExt cx="910784" cy="23188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60354" y="4345639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8.3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830980" y="4869191"/>
            <a:ext cx="6476303" cy="957185"/>
            <a:chOff x="0" y="0"/>
            <a:chExt cx="2398631" cy="35451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98631" cy="354513"/>
            </a:xfrm>
            <a:custGeom>
              <a:avLst/>
              <a:gdLst/>
              <a:ahLst/>
              <a:cxnLst/>
              <a:rect l="l" t="t" r="r" b="b"/>
              <a:pathLst>
                <a:path w="2398631" h="354513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324627"/>
                  </a:lnTo>
                  <a:cubicBezTo>
                    <a:pt x="2398631" y="332554"/>
                    <a:pt x="2395482" y="340155"/>
                    <a:pt x="2389878" y="345760"/>
                  </a:cubicBezTo>
                  <a:cubicBezTo>
                    <a:pt x="2384273" y="351364"/>
                    <a:pt x="2376671" y="354513"/>
                    <a:pt x="2368745" y="354513"/>
                  </a:cubicBezTo>
                  <a:lnTo>
                    <a:pt x="29886" y="354513"/>
                  </a:lnTo>
                  <a:cubicBezTo>
                    <a:pt x="21959" y="354513"/>
                    <a:pt x="14358" y="351364"/>
                    <a:pt x="8753" y="345760"/>
                  </a:cubicBezTo>
                  <a:cubicBezTo>
                    <a:pt x="3149" y="340155"/>
                    <a:pt x="0" y="332554"/>
                    <a:pt x="0" y="324627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47625"/>
              <a:ext cx="2398631" cy="306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101128" y="4934586"/>
            <a:ext cx="6206156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8.4.1 Infrastruktura ochrony zdrowia i usług socjalnych</a:t>
            </a:r>
          </a:p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8.4.2 Infrastruktura usług socjalnych i zdrowotnych          w obszarze BOF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642010" y="5034734"/>
            <a:ext cx="2459117" cy="626100"/>
            <a:chOff x="0" y="0"/>
            <a:chExt cx="910784" cy="23188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860354" y="5152462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8.4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830980" y="5949611"/>
            <a:ext cx="6476303" cy="503592"/>
            <a:chOff x="0" y="0"/>
            <a:chExt cx="2398631" cy="18651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98631" cy="186515"/>
            </a:xfrm>
            <a:custGeom>
              <a:avLst/>
              <a:gdLst/>
              <a:ahLst/>
              <a:cxnLst/>
              <a:rect l="l" t="t" r="r" b="b"/>
              <a:pathLst>
                <a:path w="2398631" h="186515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156630"/>
                  </a:lnTo>
                  <a:cubicBezTo>
                    <a:pt x="2398631" y="164556"/>
                    <a:pt x="2395482" y="172158"/>
                    <a:pt x="2389878" y="177762"/>
                  </a:cubicBezTo>
                  <a:cubicBezTo>
                    <a:pt x="2384273" y="183367"/>
                    <a:pt x="2376671" y="186515"/>
                    <a:pt x="2368745" y="186515"/>
                  </a:cubicBezTo>
                  <a:lnTo>
                    <a:pt x="29886" y="186515"/>
                  </a:lnTo>
                  <a:cubicBezTo>
                    <a:pt x="21959" y="186515"/>
                    <a:pt x="14358" y="183367"/>
                    <a:pt x="8753" y="177762"/>
                  </a:cubicBezTo>
                  <a:cubicBezTo>
                    <a:pt x="3149" y="172158"/>
                    <a:pt x="0" y="164556"/>
                    <a:pt x="0" y="156630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47625"/>
              <a:ext cx="2398631" cy="138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101128" y="6057340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Rewitalizacja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642010" y="5890658"/>
            <a:ext cx="2459117" cy="626100"/>
            <a:chOff x="0" y="0"/>
            <a:chExt cx="910784" cy="23188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860354" y="6031305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8.5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2830980" y="6623336"/>
            <a:ext cx="6476303" cy="503592"/>
            <a:chOff x="0" y="0"/>
            <a:chExt cx="2398631" cy="18651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398631" cy="186515"/>
            </a:xfrm>
            <a:custGeom>
              <a:avLst/>
              <a:gdLst/>
              <a:ahLst/>
              <a:cxnLst/>
              <a:rect l="l" t="t" r="r" b="b"/>
              <a:pathLst>
                <a:path w="2398631" h="186515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156630"/>
                  </a:lnTo>
                  <a:cubicBezTo>
                    <a:pt x="2398631" y="164556"/>
                    <a:pt x="2395482" y="172158"/>
                    <a:pt x="2389878" y="177762"/>
                  </a:cubicBezTo>
                  <a:cubicBezTo>
                    <a:pt x="2384273" y="183367"/>
                    <a:pt x="2376671" y="186515"/>
                    <a:pt x="2368745" y="186515"/>
                  </a:cubicBezTo>
                  <a:lnTo>
                    <a:pt x="29886" y="186515"/>
                  </a:lnTo>
                  <a:cubicBezTo>
                    <a:pt x="21959" y="186515"/>
                    <a:pt x="14358" y="183367"/>
                    <a:pt x="8753" y="177762"/>
                  </a:cubicBezTo>
                  <a:cubicBezTo>
                    <a:pt x="3149" y="172158"/>
                    <a:pt x="0" y="164556"/>
                    <a:pt x="0" y="156630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47625"/>
              <a:ext cx="2398631" cy="138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101128" y="6731065"/>
            <a:ext cx="596982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Inwestycje na rzecz rozwoju lokalnego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642010" y="6564382"/>
            <a:ext cx="2459117" cy="626100"/>
            <a:chOff x="0" y="0"/>
            <a:chExt cx="910784" cy="23188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860354" y="6705030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8.6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VIII: INFRASTRUKTURA DLA USŁUG UŻYTECZNOŚCI PUBLICZNEJ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116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konkursów,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naborów pozakonkursowych,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nabory nadzwyczajne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894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wnioski poprawne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1,2 mld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564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umowy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826,1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815,6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103,97 %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VIII: INFRASTRUKTURA DLA USŁUG UŻYTECZNOŚCI PUBLICZNEJ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2309144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049319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954389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694564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658473" y="1676838"/>
            <a:ext cx="652552" cy="651366"/>
          </a:xfrm>
          <a:custGeom>
            <a:avLst/>
            <a:gdLst/>
            <a:ahLst/>
            <a:cxnLst/>
            <a:rect l="l" t="t" r="r" b="b"/>
            <a:pathLst>
              <a:path w="652552" h="651366">
                <a:moveTo>
                  <a:pt x="0" y="0"/>
                </a:moveTo>
                <a:lnTo>
                  <a:pt x="652553" y="0"/>
                </a:lnTo>
                <a:lnTo>
                  <a:pt x="652553" y="651366"/>
                </a:lnTo>
                <a:lnTo>
                  <a:pt x="0" y="6513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876867" y="4656298"/>
            <a:ext cx="652476" cy="580110"/>
          </a:xfrm>
          <a:custGeom>
            <a:avLst/>
            <a:gdLst/>
            <a:ahLst/>
            <a:cxnLst/>
            <a:rect l="l" t="t" r="r" b="b"/>
            <a:pathLst>
              <a:path w="652476" h="580110">
                <a:moveTo>
                  <a:pt x="0" y="0"/>
                </a:moveTo>
                <a:lnTo>
                  <a:pt x="652476" y="0"/>
                </a:lnTo>
                <a:lnTo>
                  <a:pt x="652476" y="580111"/>
                </a:lnTo>
                <a:lnTo>
                  <a:pt x="0" y="580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946347" y="1779961"/>
            <a:ext cx="648141" cy="568485"/>
          </a:xfrm>
          <a:custGeom>
            <a:avLst/>
            <a:gdLst/>
            <a:ahLst/>
            <a:cxnLst/>
            <a:rect l="l" t="t" r="r" b="b"/>
            <a:pathLst>
              <a:path w="648141" h="568485">
                <a:moveTo>
                  <a:pt x="0" y="0"/>
                </a:moveTo>
                <a:lnTo>
                  <a:pt x="648141" y="0"/>
                </a:lnTo>
                <a:lnTo>
                  <a:pt x="648141" y="568485"/>
                </a:lnTo>
                <a:lnTo>
                  <a:pt x="0" y="5684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4270733" y="1755907"/>
            <a:ext cx="709496" cy="616593"/>
          </a:xfrm>
          <a:custGeom>
            <a:avLst/>
            <a:gdLst/>
            <a:ahLst/>
            <a:cxnLst/>
            <a:rect l="l" t="t" r="r" b="b"/>
            <a:pathLst>
              <a:path w="709496" h="616593">
                <a:moveTo>
                  <a:pt x="0" y="0"/>
                </a:moveTo>
                <a:lnTo>
                  <a:pt x="709497" y="0"/>
                </a:lnTo>
                <a:lnTo>
                  <a:pt x="709497" y="616593"/>
                </a:lnTo>
                <a:lnTo>
                  <a:pt x="0" y="6165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197286" y="4656298"/>
            <a:ext cx="713782" cy="580110"/>
          </a:xfrm>
          <a:custGeom>
            <a:avLst/>
            <a:gdLst/>
            <a:ahLst/>
            <a:cxnLst/>
            <a:rect l="l" t="t" r="r" b="b"/>
            <a:pathLst>
              <a:path w="713782" h="580110">
                <a:moveTo>
                  <a:pt x="0" y="0"/>
                </a:moveTo>
                <a:lnTo>
                  <a:pt x="713783" y="0"/>
                </a:lnTo>
                <a:lnTo>
                  <a:pt x="713783" y="580111"/>
                </a:lnTo>
                <a:lnTo>
                  <a:pt x="0" y="580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733402" y="2683362"/>
            <a:ext cx="2488185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629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zabytków objętych wsparciem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84131" y="2683362"/>
            <a:ext cx="2482701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72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wsparte podmioty lecznicze (w tym związku z pandemią COVID-19)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028757" y="2683362"/>
            <a:ext cx="2483320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68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urzędów usprawniło funkcjonowanie dzięki awansowi cyfrowemu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311026" y="5565512"/>
            <a:ext cx="2488185" cy="8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91,57 ha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obszarów objętych rewitalizacją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961755" y="5565512"/>
            <a:ext cx="2482701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16 874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miejsc infrastruktury edukacyjnej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54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LABORATORIUM MŁODEGO MISTRZA I ODKRYWCY </a:t>
            </a:r>
          </a:p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W BIAŁYMSTOKU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380766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Miasto Białystok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17,33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5016" y="5014727"/>
            <a:ext cx="3072003" cy="2049066"/>
            <a:chOff x="0" y="0"/>
            <a:chExt cx="4096004" cy="27320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3" b="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556591" y="5014727"/>
            <a:ext cx="3072003" cy="2049066"/>
            <a:chOff x="0" y="0"/>
            <a:chExt cx="4096004" cy="27320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3" b="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30234" y="2246105"/>
            <a:ext cx="4031999" cy="2689403"/>
            <a:chOff x="0" y="0"/>
            <a:chExt cx="5375999" cy="35858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6037" cy="3585845"/>
            </a:xfrm>
            <a:custGeom>
              <a:avLst/>
              <a:gdLst/>
              <a:ahLst/>
              <a:cxnLst/>
              <a:rect l="l" t="t" r="r" b="b"/>
              <a:pathLst>
                <a:path w="5376037" h="3585845">
                  <a:moveTo>
                    <a:pt x="254000" y="0"/>
                  </a:moveTo>
                  <a:lnTo>
                    <a:pt x="5122037" y="0"/>
                  </a:lnTo>
                  <a:cubicBezTo>
                    <a:pt x="5189402" y="0"/>
                    <a:pt x="5254008" y="26761"/>
                    <a:pt x="5301642" y="74395"/>
                  </a:cubicBezTo>
                  <a:cubicBezTo>
                    <a:pt x="5349276" y="122029"/>
                    <a:pt x="5376037" y="186635"/>
                    <a:pt x="5376037" y="254000"/>
                  </a:cubicBezTo>
                  <a:lnTo>
                    <a:pt x="5376037" y="3331845"/>
                  </a:lnTo>
                  <a:cubicBezTo>
                    <a:pt x="5376037" y="3472125"/>
                    <a:pt x="5262317" y="3585845"/>
                    <a:pt x="5122037" y="3585845"/>
                  </a:cubicBezTo>
                  <a:lnTo>
                    <a:pt x="254000" y="3585845"/>
                  </a:lnTo>
                  <a:cubicBezTo>
                    <a:pt x="186635" y="3585845"/>
                    <a:pt x="122029" y="3559084"/>
                    <a:pt x="74395" y="3511450"/>
                  </a:cubicBezTo>
                  <a:cubicBezTo>
                    <a:pt x="26761" y="3463816"/>
                    <a:pt x="0" y="3399210"/>
                    <a:pt x="0" y="3331845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-2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340798" y="5014727"/>
            <a:ext cx="3072003" cy="2049066"/>
            <a:chOff x="0" y="0"/>
            <a:chExt cx="4096004" cy="27320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3" b="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4991367" y="2246105"/>
            <a:ext cx="4031999" cy="2689403"/>
            <a:chOff x="0" y="0"/>
            <a:chExt cx="5375999" cy="35858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376037" cy="3585845"/>
            </a:xfrm>
            <a:custGeom>
              <a:avLst/>
              <a:gdLst/>
              <a:ahLst/>
              <a:cxnLst/>
              <a:rect l="l" t="t" r="r" b="b"/>
              <a:pathLst>
                <a:path w="5376037" h="3585845">
                  <a:moveTo>
                    <a:pt x="254000" y="0"/>
                  </a:moveTo>
                  <a:lnTo>
                    <a:pt x="5122037" y="0"/>
                  </a:lnTo>
                  <a:cubicBezTo>
                    <a:pt x="5189402" y="0"/>
                    <a:pt x="5254008" y="26761"/>
                    <a:pt x="5301642" y="74395"/>
                  </a:cubicBezTo>
                  <a:cubicBezTo>
                    <a:pt x="5349276" y="122029"/>
                    <a:pt x="5376037" y="186635"/>
                    <a:pt x="5376037" y="254000"/>
                  </a:cubicBezTo>
                  <a:lnTo>
                    <a:pt x="5376037" y="3331845"/>
                  </a:lnTo>
                  <a:cubicBezTo>
                    <a:pt x="5376037" y="3472125"/>
                    <a:pt x="5262317" y="3585845"/>
                    <a:pt x="5122037" y="3585845"/>
                  </a:cubicBezTo>
                  <a:lnTo>
                    <a:pt x="254000" y="3585845"/>
                  </a:lnTo>
                  <a:cubicBezTo>
                    <a:pt x="186635" y="3585845"/>
                    <a:pt x="122029" y="3559084"/>
                    <a:pt x="74395" y="3511450"/>
                  </a:cubicBezTo>
                  <a:cubicBezTo>
                    <a:pt x="26761" y="3463816"/>
                    <a:pt x="0" y="3399210"/>
                    <a:pt x="0" y="3331845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2"/>
              </a:stretch>
            </a:blipFill>
          </p:spPr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769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2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POPRAWA JAKOŚCI KSZTAŁCENIA ZAWODOWEGO </a:t>
            </a:r>
          </a:p>
          <a:p>
            <a:pPr marL="0" lvl="0" indent="0" algn="l">
              <a:lnSpc>
                <a:spcPts val="1980"/>
              </a:lnSpc>
            </a:pPr>
            <a:r>
              <a:rPr lang="en-US" sz="2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W MIEŚCIE SUWAŁKI POPRZEZ ROZBUDOWĘ INFRASTRUKTURY ZESPOŁU SZKÓŁ NR 6 W SUWAŁKACH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548861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Miasto Suwałki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6,24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4045" y="4980384"/>
            <a:ext cx="3072003" cy="1988144"/>
            <a:chOff x="0" y="0"/>
            <a:chExt cx="4096004" cy="26508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650871"/>
            </a:xfrm>
            <a:custGeom>
              <a:avLst/>
              <a:gdLst/>
              <a:ahLst/>
              <a:cxnLst/>
              <a:rect l="l" t="t" r="r" b="b"/>
              <a:pathLst>
                <a:path w="4096004" h="265087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96871"/>
                  </a:lnTo>
                  <a:cubicBezTo>
                    <a:pt x="4096004" y="2464236"/>
                    <a:pt x="4069243" y="2528842"/>
                    <a:pt x="4021609" y="2576476"/>
                  </a:cubicBezTo>
                  <a:cubicBezTo>
                    <a:pt x="3973975" y="2624110"/>
                    <a:pt x="3909369" y="2650871"/>
                    <a:pt x="3842004" y="2650871"/>
                  </a:cubicBezTo>
                  <a:lnTo>
                    <a:pt x="254000" y="2650871"/>
                  </a:lnTo>
                  <a:cubicBezTo>
                    <a:pt x="113720" y="2650871"/>
                    <a:pt x="0" y="2537151"/>
                    <a:pt x="0" y="23968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b="-301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13835" y="2413111"/>
            <a:ext cx="3840004" cy="2485177"/>
            <a:chOff x="0" y="0"/>
            <a:chExt cx="5120005" cy="33135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20005" cy="3313557"/>
            </a:xfrm>
            <a:custGeom>
              <a:avLst/>
              <a:gdLst/>
              <a:ahLst/>
              <a:cxnLst/>
              <a:rect l="l" t="t" r="r" b="b"/>
              <a:pathLst>
                <a:path w="5120005" h="3313557">
                  <a:moveTo>
                    <a:pt x="254000" y="0"/>
                  </a:moveTo>
                  <a:lnTo>
                    <a:pt x="4866005" y="0"/>
                  </a:lnTo>
                  <a:cubicBezTo>
                    <a:pt x="4933370" y="0"/>
                    <a:pt x="4997976" y="26761"/>
                    <a:pt x="5045610" y="74395"/>
                  </a:cubicBezTo>
                  <a:cubicBezTo>
                    <a:pt x="5093244" y="122029"/>
                    <a:pt x="5120005" y="186635"/>
                    <a:pt x="5120005" y="254000"/>
                  </a:cubicBezTo>
                  <a:lnTo>
                    <a:pt x="5120005" y="3059557"/>
                  </a:lnTo>
                  <a:cubicBezTo>
                    <a:pt x="5120005" y="3199837"/>
                    <a:pt x="5006285" y="3313557"/>
                    <a:pt x="4866005" y="3313557"/>
                  </a:cubicBezTo>
                  <a:lnTo>
                    <a:pt x="254000" y="3313557"/>
                  </a:lnTo>
                  <a:cubicBezTo>
                    <a:pt x="186635" y="3313557"/>
                    <a:pt x="122029" y="3286796"/>
                    <a:pt x="74395" y="3239162"/>
                  </a:cubicBezTo>
                  <a:cubicBezTo>
                    <a:pt x="26761" y="3191528"/>
                    <a:pt x="0" y="3126922"/>
                    <a:pt x="0" y="305955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88" b="-298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340798" y="4983632"/>
            <a:ext cx="3072003" cy="1988144"/>
            <a:chOff x="0" y="0"/>
            <a:chExt cx="4096004" cy="26508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6004" cy="2650871"/>
            </a:xfrm>
            <a:custGeom>
              <a:avLst/>
              <a:gdLst/>
              <a:ahLst/>
              <a:cxnLst/>
              <a:rect l="l" t="t" r="r" b="b"/>
              <a:pathLst>
                <a:path w="4096004" h="265087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96871"/>
                  </a:lnTo>
                  <a:cubicBezTo>
                    <a:pt x="4096004" y="2464236"/>
                    <a:pt x="4069243" y="2528842"/>
                    <a:pt x="4021609" y="2576476"/>
                  </a:cubicBezTo>
                  <a:cubicBezTo>
                    <a:pt x="3973975" y="2624110"/>
                    <a:pt x="3909369" y="2650871"/>
                    <a:pt x="3842004" y="2650871"/>
                  </a:cubicBezTo>
                  <a:lnTo>
                    <a:pt x="254000" y="2650871"/>
                  </a:lnTo>
                  <a:cubicBezTo>
                    <a:pt x="113720" y="2650871"/>
                    <a:pt x="0" y="2537151"/>
                    <a:pt x="0" y="23968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301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5099771" y="2413111"/>
            <a:ext cx="3840004" cy="2485177"/>
            <a:chOff x="0" y="0"/>
            <a:chExt cx="5120005" cy="33135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20005" cy="3313557"/>
            </a:xfrm>
            <a:custGeom>
              <a:avLst/>
              <a:gdLst/>
              <a:ahLst/>
              <a:cxnLst/>
              <a:rect l="l" t="t" r="r" b="b"/>
              <a:pathLst>
                <a:path w="5120005" h="3313557">
                  <a:moveTo>
                    <a:pt x="254000" y="0"/>
                  </a:moveTo>
                  <a:lnTo>
                    <a:pt x="4866005" y="0"/>
                  </a:lnTo>
                  <a:cubicBezTo>
                    <a:pt x="4933370" y="0"/>
                    <a:pt x="4997976" y="26761"/>
                    <a:pt x="5045610" y="74395"/>
                  </a:cubicBezTo>
                  <a:cubicBezTo>
                    <a:pt x="5093244" y="122029"/>
                    <a:pt x="5120005" y="186635"/>
                    <a:pt x="5120005" y="254000"/>
                  </a:cubicBezTo>
                  <a:lnTo>
                    <a:pt x="5120005" y="3059557"/>
                  </a:lnTo>
                  <a:cubicBezTo>
                    <a:pt x="5120005" y="3199837"/>
                    <a:pt x="5006285" y="3313557"/>
                    <a:pt x="4866005" y="3313557"/>
                  </a:cubicBezTo>
                  <a:lnTo>
                    <a:pt x="254000" y="3313557"/>
                  </a:lnTo>
                  <a:cubicBezTo>
                    <a:pt x="186635" y="3313557"/>
                    <a:pt x="122029" y="3286796"/>
                    <a:pt x="74395" y="3239162"/>
                  </a:cubicBezTo>
                  <a:cubicBezTo>
                    <a:pt x="26761" y="3191528"/>
                    <a:pt x="0" y="3126922"/>
                    <a:pt x="0" y="305955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90" b="-2984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547552" y="4980384"/>
            <a:ext cx="3072003" cy="1988144"/>
            <a:chOff x="0" y="0"/>
            <a:chExt cx="4096004" cy="26508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96004" cy="2650871"/>
            </a:xfrm>
            <a:custGeom>
              <a:avLst/>
              <a:gdLst/>
              <a:ahLst/>
              <a:cxnLst/>
              <a:rect l="l" t="t" r="r" b="b"/>
              <a:pathLst>
                <a:path w="4096004" h="265087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96871"/>
                  </a:lnTo>
                  <a:cubicBezTo>
                    <a:pt x="4096004" y="2464236"/>
                    <a:pt x="4069243" y="2528842"/>
                    <a:pt x="4021609" y="2576476"/>
                  </a:cubicBezTo>
                  <a:cubicBezTo>
                    <a:pt x="3973975" y="2624110"/>
                    <a:pt x="3909369" y="2650871"/>
                    <a:pt x="3842004" y="2650871"/>
                  </a:cubicBezTo>
                  <a:lnTo>
                    <a:pt x="254000" y="2650871"/>
                  </a:lnTo>
                  <a:cubicBezTo>
                    <a:pt x="113720" y="2650871"/>
                    <a:pt x="0" y="2537151"/>
                    <a:pt x="0" y="239687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3010"/>
              </a:stretch>
            </a:blipFill>
          </p:spPr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PARK KULTUROWY KORYCIN – MILEWSZCZYZNA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118419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Gmina Korycin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4,61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3524" y="2260178"/>
            <a:ext cx="3072003" cy="2049066"/>
            <a:chOff x="0" y="0"/>
            <a:chExt cx="4096004" cy="27320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52" b="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53524" y="4550312"/>
            <a:ext cx="3072003" cy="2049066"/>
            <a:chOff x="0" y="0"/>
            <a:chExt cx="4096004" cy="27320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52" b="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406150" y="2260178"/>
            <a:ext cx="2893809" cy="4339199"/>
            <a:chOff x="0" y="0"/>
            <a:chExt cx="3858412" cy="57855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8387" cy="5785612"/>
            </a:xfrm>
            <a:custGeom>
              <a:avLst/>
              <a:gdLst/>
              <a:ahLst/>
              <a:cxnLst/>
              <a:rect l="l" t="t" r="r" b="b"/>
              <a:pathLst>
                <a:path w="3858387" h="5785612">
                  <a:moveTo>
                    <a:pt x="254000" y="0"/>
                  </a:moveTo>
                  <a:lnTo>
                    <a:pt x="3604387" y="0"/>
                  </a:lnTo>
                  <a:cubicBezTo>
                    <a:pt x="3671752" y="0"/>
                    <a:pt x="3736358" y="26761"/>
                    <a:pt x="3783992" y="74395"/>
                  </a:cubicBezTo>
                  <a:cubicBezTo>
                    <a:pt x="3831626" y="122029"/>
                    <a:pt x="3858387" y="186635"/>
                    <a:pt x="3858387" y="254000"/>
                  </a:cubicBezTo>
                  <a:lnTo>
                    <a:pt x="3858387" y="5531612"/>
                  </a:lnTo>
                  <a:cubicBezTo>
                    <a:pt x="3858387" y="5671892"/>
                    <a:pt x="3744667" y="5785612"/>
                    <a:pt x="3604387" y="5785612"/>
                  </a:cubicBezTo>
                  <a:lnTo>
                    <a:pt x="254000" y="5785612"/>
                  </a:lnTo>
                  <a:cubicBezTo>
                    <a:pt x="113720" y="5785612"/>
                    <a:pt x="0" y="5671892"/>
                    <a:pt x="0" y="5531612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-1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528073" y="4550312"/>
            <a:ext cx="3072003" cy="2049066"/>
            <a:chOff x="0" y="0"/>
            <a:chExt cx="4096004" cy="27320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52" b="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519043" y="2260178"/>
            <a:ext cx="3072003" cy="2049066"/>
            <a:chOff x="0" y="0"/>
            <a:chExt cx="4096004" cy="27320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52" b="2"/>
              </a:stretch>
            </a:blipFill>
          </p:spPr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121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</a:pPr>
            <a:r>
              <a:rPr lang="en-US" sz="21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ZASTOSOWANIE ROBOTA CHIRURGICZNEGO CELEM PODNIESIENIA JAKOŚCI I POPRAWY DOSTĘPU DO NAJNOWOCZEŚNIEJSZYCH PROCEDUR CHIRURGII ONKOLOGICZNEJ W SP ZOZ WSZ IM. JĘDRZEJA ŚNIADECKIEGO W BIAŁYMSTOKU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0994" y="2054371"/>
            <a:ext cx="8381086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SPZOZ Wojewódzki Szpital Zespolony im. Jędrzeja Śniadeckiego w Białymstoku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10,45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155807" y="2675401"/>
            <a:ext cx="2956798" cy="4349125"/>
            <a:chOff x="0" y="0"/>
            <a:chExt cx="3942398" cy="5798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2461" cy="5798820"/>
            </a:xfrm>
            <a:custGeom>
              <a:avLst/>
              <a:gdLst/>
              <a:ahLst/>
              <a:cxnLst/>
              <a:rect l="l" t="t" r="r" b="b"/>
              <a:pathLst>
                <a:path w="3942461" h="5798820">
                  <a:moveTo>
                    <a:pt x="254000" y="0"/>
                  </a:moveTo>
                  <a:lnTo>
                    <a:pt x="3688461" y="0"/>
                  </a:lnTo>
                  <a:cubicBezTo>
                    <a:pt x="3755826" y="0"/>
                    <a:pt x="3820432" y="26761"/>
                    <a:pt x="3868066" y="74395"/>
                  </a:cubicBezTo>
                  <a:cubicBezTo>
                    <a:pt x="3915700" y="122029"/>
                    <a:pt x="3942461" y="186635"/>
                    <a:pt x="3942461" y="254000"/>
                  </a:cubicBezTo>
                  <a:lnTo>
                    <a:pt x="3942461" y="5544820"/>
                  </a:lnTo>
                  <a:cubicBezTo>
                    <a:pt x="3942461" y="5685100"/>
                    <a:pt x="3828741" y="5798820"/>
                    <a:pt x="3688461" y="5798820"/>
                  </a:cubicBezTo>
                  <a:lnTo>
                    <a:pt x="254000" y="5798820"/>
                  </a:lnTo>
                  <a:cubicBezTo>
                    <a:pt x="186635" y="5798820"/>
                    <a:pt x="122029" y="5772059"/>
                    <a:pt x="74395" y="5724425"/>
                  </a:cubicBezTo>
                  <a:cubicBezTo>
                    <a:pt x="26761" y="5676791"/>
                    <a:pt x="0" y="5612185"/>
                    <a:pt x="0" y="5544820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40994" y="3565588"/>
            <a:ext cx="5375996" cy="3458937"/>
            <a:chOff x="0" y="0"/>
            <a:chExt cx="7167994" cy="46119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168007" cy="4611878"/>
            </a:xfrm>
            <a:custGeom>
              <a:avLst/>
              <a:gdLst/>
              <a:ahLst/>
              <a:cxnLst/>
              <a:rect l="l" t="t" r="r" b="b"/>
              <a:pathLst>
                <a:path w="7168007" h="4611878">
                  <a:moveTo>
                    <a:pt x="254000" y="0"/>
                  </a:moveTo>
                  <a:lnTo>
                    <a:pt x="6914007" y="0"/>
                  </a:lnTo>
                  <a:cubicBezTo>
                    <a:pt x="7054287" y="0"/>
                    <a:pt x="7168007" y="113720"/>
                    <a:pt x="7168007" y="254000"/>
                  </a:cubicBezTo>
                  <a:lnTo>
                    <a:pt x="7168007" y="4357878"/>
                  </a:lnTo>
                  <a:cubicBezTo>
                    <a:pt x="7168007" y="4425243"/>
                    <a:pt x="7141246" y="4489849"/>
                    <a:pt x="7093612" y="4537484"/>
                  </a:cubicBezTo>
                  <a:cubicBezTo>
                    <a:pt x="7045978" y="4585117"/>
                    <a:pt x="6981372" y="4611878"/>
                    <a:pt x="6914007" y="4611878"/>
                  </a:cubicBezTo>
                  <a:lnTo>
                    <a:pt x="254000" y="4611878"/>
                  </a:lnTo>
                  <a:cubicBezTo>
                    <a:pt x="113720" y="4611878"/>
                    <a:pt x="0" y="4498158"/>
                    <a:pt x="0" y="435787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1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307283" y="6109733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4" y="0"/>
                </a:lnTo>
                <a:lnTo>
                  <a:pt x="823374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80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BUDOWA CENTRUM PSYCHIATRII DZIECI I MŁODZIEŻY PRZY UNIWERSYTECKIM DZIECIĘCYM SZPITALU KLINICZNYM W BIAŁYMSTOKU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516390"/>
            <a:ext cx="671960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Uniwersytet Medyczny w Białymstoku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17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66130" y="2440086"/>
            <a:ext cx="3456003" cy="2230946"/>
            <a:chOff x="0" y="0"/>
            <a:chExt cx="4608004" cy="29745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7941" cy="2974594"/>
            </a:xfrm>
            <a:custGeom>
              <a:avLst/>
              <a:gdLst/>
              <a:ahLst/>
              <a:cxnLst/>
              <a:rect l="l" t="t" r="r" b="b"/>
              <a:pathLst>
                <a:path w="4607941" h="2974594">
                  <a:moveTo>
                    <a:pt x="254000" y="0"/>
                  </a:moveTo>
                  <a:lnTo>
                    <a:pt x="4353941" y="0"/>
                  </a:lnTo>
                  <a:cubicBezTo>
                    <a:pt x="4494221" y="0"/>
                    <a:pt x="4607941" y="113720"/>
                    <a:pt x="4607941" y="254000"/>
                  </a:cubicBezTo>
                  <a:lnTo>
                    <a:pt x="4607941" y="2720594"/>
                  </a:lnTo>
                  <a:cubicBezTo>
                    <a:pt x="4607941" y="2787959"/>
                    <a:pt x="4581180" y="2852565"/>
                    <a:pt x="4533546" y="2900199"/>
                  </a:cubicBezTo>
                  <a:cubicBezTo>
                    <a:pt x="4485912" y="2947833"/>
                    <a:pt x="4421306" y="2974594"/>
                    <a:pt x="4353941" y="2974594"/>
                  </a:cubicBezTo>
                  <a:lnTo>
                    <a:pt x="254000" y="2974594"/>
                  </a:lnTo>
                  <a:cubicBezTo>
                    <a:pt x="186635" y="2974594"/>
                    <a:pt x="122029" y="2947833"/>
                    <a:pt x="74395" y="2900199"/>
                  </a:cubicBezTo>
                  <a:cubicBezTo>
                    <a:pt x="26761" y="2852565"/>
                    <a:pt x="0" y="2787959"/>
                    <a:pt x="0" y="272059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1" b="-354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031476" y="4753023"/>
            <a:ext cx="3456003" cy="2230946"/>
            <a:chOff x="0" y="0"/>
            <a:chExt cx="4608004" cy="29745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07941" cy="2974594"/>
            </a:xfrm>
            <a:custGeom>
              <a:avLst/>
              <a:gdLst/>
              <a:ahLst/>
              <a:cxnLst/>
              <a:rect l="l" t="t" r="r" b="b"/>
              <a:pathLst>
                <a:path w="4607941" h="2974594">
                  <a:moveTo>
                    <a:pt x="254000" y="0"/>
                  </a:moveTo>
                  <a:lnTo>
                    <a:pt x="4353941" y="0"/>
                  </a:lnTo>
                  <a:cubicBezTo>
                    <a:pt x="4494221" y="0"/>
                    <a:pt x="4607941" y="113720"/>
                    <a:pt x="4607941" y="254000"/>
                  </a:cubicBezTo>
                  <a:lnTo>
                    <a:pt x="4607941" y="2720594"/>
                  </a:lnTo>
                  <a:cubicBezTo>
                    <a:pt x="4607941" y="2787959"/>
                    <a:pt x="4581180" y="2852565"/>
                    <a:pt x="4533546" y="2900199"/>
                  </a:cubicBezTo>
                  <a:cubicBezTo>
                    <a:pt x="4485912" y="2947833"/>
                    <a:pt x="4421306" y="2974594"/>
                    <a:pt x="4353941" y="2974594"/>
                  </a:cubicBezTo>
                  <a:lnTo>
                    <a:pt x="254000" y="2974594"/>
                  </a:lnTo>
                  <a:cubicBezTo>
                    <a:pt x="186635" y="2974594"/>
                    <a:pt x="122029" y="2947833"/>
                    <a:pt x="74395" y="2900199"/>
                  </a:cubicBezTo>
                  <a:cubicBezTo>
                    <a:pt x="26761" y="2852565"/>
                    <a:pt x="0" y="2787959"/>
                    <a:pt x="0" y="272059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1" b="-354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66130" y="4753023"/>
            <a:ext cx="3456003" cy="2230946"/>
            <a:chOff x="0" y="0"/>
            <a:chExt cx="4608004" cy="29745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07941" cy="2974594"/>
            </a:xfrm>
            <a:custGeom>
              <a:avLst/>
              <a:gdLst/>
              <a:ahLst/>
              <a:cxnLst/>
              <a:rect l="l" t="t" r="r" b="b"/>
              <a:pathLst>
                <a:path w="4607941" h="2974594">
                  <a:moveTo>
                    <a:pt x="254000" y="0"/>
                  </a:moveTo>
                  <a:lnTo>
                    <a:pt x="4353941" y="0"/>
                  </a:lnTo>
                  <a:cubicBezTo>
                    <a:pt x="4494221" y="0"/>
                    <a:pt x="4607941" y="113720"/>
                    <a:pt x="4607941" y="254000"/>
                  </a:cubicBezTo>
                  <a:lnTo>
                    <a:pt x="4607941" y="2720594"/>
                  </a:lnTo>
                  <a:cubicBezTo>
                    <a:pt x="4607941" y="2787959"/>
                    <a:pt x="4581180" y="2852565"/>
                    <a:pt x="4533546" y="2900199"/>
                  </a:cubicBezTo>
                  <a:cubicBezTo>
                    <a:pt x="4485912" y="2947833"/>
                    <a:pt x="4421306" y="2974594"/>
                    <a:pt x="4353941" y="2974594"/>
                  </a:cubicBezTo>
                  <a:lnTo>
                    <a:pt x="254000" y="2974594"/>
                  </a:lnTo>
                  <a:cubicBezTo>
                    <a:pt x="186635" y="2974594"/>
                    <a:pt x="122029" y="2947833"/>
                    <a:pt x="74395" y="2900199"/>
                  </a:cubicBezTo>
                  <a:cubicBezTo>
                    <a:pt x="26761" y="2852565"/>
                    <a:pt x="0" y="2787959"/>
                    <a:pt x="0" y="272059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-1" b="-354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5031476" y="2449125"/>
            <a:ext cx="3456003" cy="2230946"/>
            <a:chOff x="0" y="0"/>
            <a:chExt cx="4608004" cy="29745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607941" cy="2974594"/>
            </a:xfrm>
            <a:custGeom>
              <a:avLst/>
              <a:gdLst/>
              <a:ahLst/>
              <a:cxnLst/>
              <a:rect l="l" t="t" r="r" b="b"/>
              <a:pathLst>
                <a:path w="4607941" h="2974594">
                  <a:moveTo>
                    <a:pt x="254000" y="0"/>
                  </a:moveTo>
                  <a:lnTo>
                    <a:pt x="4353941" y="0"/>
                  </a:lnTo>
                  <a:cubicBezTo>
                    <a:pt x="4494221" y="0"/>
                    <a:pt x="4607941" y="113720"/>
                    <a:pt x="4607941" y="254000"/>
                  </a:cubicBezTo>
                  <a:lnTo>
                    <a:pt x="4607941" y="2720594"/>
                  </a:lnTo>
                  <a:cubicBezTo>
                    <a:pt x="4607941" y="2787959"/>
                    <a:pt x="4581180" y="2852565"/>
                    <a:pt x="4533546" y="2900199"/>
                  </a:cubicBezTo>
                  <a:cubicBezTo>
                    <a:pt x="4485912" y="2947833"/>
                    <a:pt x="4421306" y="2974594"/>
                    <a:pt x="4353941" y="2974594"/>
                  </a:cubicBezTo>
                  <a:lnTo>
                    <a:pt x="254000" y="2974594"/>
                  </a:lnTo>
                  <a:cubicBezTo>
                    <a:pt x="186635" y="2974594"/>
                    <a:pt x="122029" y="2947833"/>
                    <a:pt x="74395" y="2900199"/>
                  </a:cubicBezTo>
                  <a:cubicBezTo>
                    <a:pt x="26761" y="2852565"/>
                    <a:pt x="0" y="2787959"/>
                    <a:pt x="0" y="272059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1" b="-3540"/>
              </a:stretch>
            </a:blipFill>
          </p:spPr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97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90"/>
              </a:lnSpc>
            </a:pPr>
            <a:r>
              <a:rPr lang="en-US" sz="21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POPRAWA DOSTĘPNOŚCI I JAKOŚCI DIAGNOSTYKI ONKOLOGICZNEJ I ONKOLOGICZNYCH PROCEDUR MEDYCZNYCH POPRZEZ DOPOSAŻENIE BIAŁOSTOCKIEGO CENTRUM ONKOLOGII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713977"/>
            <a:ext cx="8992106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Białostockie Centrum Onkologii im. M. Skłodowskiej-Curie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w Białymstoku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5,07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370987" y="4986604"/>
            <a:ext cx="3072003" cy="1984743"/>
            <a:chOff x="0" y="0"/>
            <a:chExt cx="4096004" cy="26463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646299"/>
            </a:xfrm>
            <a:custGeom>
              <a:avLst/>
              <a:gdLst/>
              <a:ahLst/>
              <a:cxnLst/>
              <a:rect l="l" t="t" r="r" b="b"/>
              <a:pathLst>
                <a:path w="4096004" h="2646299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92299"/>
                  </a:lnTo>
                  <a:cubicBezTo>
                    <a:pt x="4096004" y="2459664"/>
                    <a:pt x="4069243" y="2524270"/>
                    <a:pt x="4021609" y="2571904"/>
                  </a:cubicBezTo>
                  <a:cubicBezTo>
                    <a:pt x="3973975" y="2619538"/>
                    <a:pt x="3909369" y="2646299"/>
                    <a:pt x="3842004" y="2646299"/>
                  </a:cubicBezTo>
                  <a:lnTo>
                    <a:pt x="254000" y="2646299"/>
                  </a:lnTo>
                  <a:cubicBezTo>
                    <a:pt x="113720" y="2646299"/>
                    <a:pt x="0" y="2532579"/>
                    <a:pt x="0" y="239229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t="-3186" b="-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178235" y="2857357"/>
            <a:ext cx="3072003" cy="2047999"/>
            <a:chOff x="0" y="0"/>
            <a:chExt cx="4096004" cy="27306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10610" y="2836240"/>
            <a:ext cx="2758831" cy="4138241"/>
            <a:chOff x="0" y="0"/>
            <a:chExt cx="3678441" cy="55176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78428" cy="5517642"/>
            </a:xfrm>
            <a:custGeom>
              <a:avLst/>
              <a:gdLst/>
              <a:ahLst/>
              <a:cxnLst/>
              <a:rect l="l" t="t" r="r" b="b"/>
              <a:pathLst>
                <a:path w="3678428" h="5517642">
                  <a:moveTo>
                    <a:pt x="254000" y="0"/>
                  </a:moveTo>
                  <a:lnTo>
                    <a:pt x="3424428" y="0"/>
                  </a:lnTo>
                  <a:cubicBezTo>
                    <a:pt x="3491793" y="0"/>
                    <a:pt x="3556399" y="26761"/>
                    <a:pt x="3604034" y="74395"/>
                  </a:cubicBezTo>
                  <a:cubicBezTo>
                    <a:pt x="3651667" y="122029"/>
                    <a:pt x="3678428" y="186635"/>
                    <a:pt x="3678428" y="254000"/>
                  </a:cubicBezTo>
                  <a:lnTo>
                    <a:pt x="3678428" y="5263642"/>
                  </a:lnTo>
                  <a:cubicBezTo>
                    <a:pt x="3678428" y="5331007"/>
                    <a:pt x="3651667" y="5395613"/>
                    <a:pt x="3604034" y="5443247"/>
                  </a:cubicBezTo>
                  <a:cubicBezTo>
                    <a:pt x="3556399" y="5490881"/>
                    <a:pt x="3491793" y="5517642"/>
                    <a:pt x="3424428" y="5517642"/>
                  </a:cubicBezTo>
                  <a:lnTo>
                    <a:pt x="254000" y="5517642"/>
                  </a:lnTo>
                  <a:cubicBezTo>
                    <a:pt x="113720" y="5517642"/>
                    <a:pt x="0" y="5403922"/>
                    <a:pt x="0" y="5263642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178235" y="4986604"/>
            <a:ext cx="3072003" cy="1984743"/>
            <a:chOff x="0" y="0"/>
            <a:chExt cx="4096004" cy="26463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6004" cy="2646299"/>
            </a:xfrm>
            <a:custGeom>
              <a:avLst/>
              <a:gdLst/>
              <a:ahLst/>
              <a:cxnLst/>
              <a:rect l="l" t="t" r="r" b="b"/>
              <a:pathLst>
                <a:path w="4096004" h="2646299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92299"/>
                  </a:lnTo>
                  <a:cubicBezTo>
                    <a:pt x="4096004" y="2459664"/>
                    <a:pt x="4069243" y="2524270"/>
                    <a:pt x="4021609" y="2571904"/>
                  </a:cubicBezTo>
                  <a:cubicBezTo>
                    <a:pt x="3973975" y="2619538"/>
                    <a:pt x="3909369" y="2646299"/>
                    <a:pt x="3842004" y="2646299"/>
                  </a:cubicBezTo>
                  <a:lnTo>
                    <a:pt x="254000" y="2646299"/>
                  </a:lnTo>
                  <a:cubicBezTo>
                    <a:pt x="113720" y="2646299"/>
                    <a:pt x="0" y="2532579"/>
                    <a:pt x="0" y="239229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52" b="-3241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370987" y="2857357"/>
            <a:ext cx="3072003" cy="2047999"/>
            <a:chOff x="0" y="0"/>
            <a:chExt cx="4096004" cy="27306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96004" cy="2730627"/>
            </a:xfrm>
            <a:custGeom>
              <a:avLst/>
              <a:gdLst/>
              <a:ahLst/>
              <a:cxnLst/>
              <a:rect l="l" t="t" r="r" b="b"/>
              <a:pathLst>
                <a:path w="4096004" h="2730627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6627"/>
                  </a:lnTo>
                  <a:cubicBezTo>
                    <a:pt x="4096004" y="2543992"/>
                    <a:pt x="4069243" y="2608598"/>
                    <a:pt x="4021609" y="2656232"/>
                  </a:cubicBezTo>
                  <a:cubicBezTo>
                    <a:pt x="3973975" y="2703866"/>
                    <a:pt x="3909369" y="2730627"/>
                    <a:pt x="3842004" y="2730627"/>
                  </a:cubicBezTo>
                  <a:lnTo>
                    <a:pt x="254000" y="2730627"/>
                  </a:lnTo>
                  <a:cubicBezTo>
                    <a:pt x="113720" y="2730627"/>
                    <a:pt x="0" y="2616907"/>
                    <a:pt x="0" y="2476627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1923" y="2386415"/>
            <a:ext cx="7049753" cy="153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49"/>
              </a:lnSpc>
            </a:pPr>
            <a:r>
              <a:rPr lang="en-US" sz="64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ANNA NASZKIEWICZ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70736" y="4363645"/>
            <a:ext cx="661212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Radna Sejmiku Województwa Podlaskiego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5856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9185077" cy="73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21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POPRAWA SYTUACJI EPIDEMIOLOGICZNEJ W ZWIĄZKU </a:t>
            </a:r>
          </a:p>
          <a:p>
            <a:pPr marL="0" lvl="0" indent="0" algn="l">
              <a:lnSpc>
                <a:spcPts val="1890"/>
              </a:lnSpc>
            </a:pPr>
            <a:r>
              <a:rPr lang="en-US" sz="21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 ZAGROŻENIEM SPOWODOWANYM PRZEZ KORONAWIRUS SARS-COV-2 NA TERENIE WOJEWÓDZTWA PODLASKIEGO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653441"/>
            <a:ext cx="671960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Województwo Podlaskie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49,67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2361" y="2566664"/>
            <a:ext cx="3072003" cy="1970141"/>
            <a:chOff x="0" y="0"/>
            <a:chExt cx="4096004" cy="26268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626868"/>
            </a:xfrm>
            <a:custGeom>
              <a:avLst/>
              <a:gdLst/>
              <a:ahLst/>
              <a:cxnLst/>
              <a:rect l="l" t="t" r="r" b="b"/>
              <a:pathLst>
                <a:path w="4096004" h="2626868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72868"/>
                  </a:lnTo>
                  <a:cubicBezTo>
                    <a:pt x="4096004" y="2440233"/>
                    <a:pt x="4069243" y="2504839"/>
                    <a:pt x="4021609" y="2552473"/>
                  </a:cubicBezTo>
                  <a:cubicBezTo>
                    <a:pt x="3973975" y="2600107"/>
                    <a:pt x="3909369" y="2626868"/>
                    <a:pt x="3842004" y="2626868"/>
                  </a:cubicBezTo>
                  <a:lnTo>
                    <a:pt x="254000" y="2626868"/>
                  </a:lnTo>
                  <a:cubicBezTo>
                    <a:pt x="113720" y="2626868"/>
                    <a:pt x="0" y="2513148"/>
                    <a:pt x="0" y="237286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b="-395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340798" y="2566664"/>
            <a:ext cx="3072003" cy="1970141"/>
            <a:chOff x="0" y="0"/>
            <a:chExt cx="4096004" cy="2626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626868"/>
            </a:xfrm>
            <a:custGeom>
              <a:avLst/>
              <a:gdLst/>
              <a:ahLst/>
              <a:cxnLst/>
              <a:rect l="l" t="t" r="r" b="b"/>
              <a:pathLst>
                <a:path w="4096004" h="2626868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72868"/>
                  </a:lnTo>
                  <a:cubicBezTo>
                    <a:pt x="4096004" y="2440233"/>
                    <a:pt x="4069243" y="2504839"/>
                    <a:pt x="4021609" y="2552473"/>
                  </a:cubicBezTo>
                  <a:cubicBezTo>
                    <a:pt x="3973975" y="2600107"/>
                    <a:pt x="3909369" y="2626868"/>
                    <a:pt x="3842004" y="2626868"/>
                  </a:cubicBezTo>
                  <a:lnTo>
                    <a:pt x="254000" y="2626868"/>
                  </a:lnTo>
                  <a:cubicBezTo>
                    <a:pt x="113720" y="2626868"/>
                    <a:pt x="0" y="2513148"/>
                    <a:pt x="0" y="237286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395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539236" y="2566664"/>
            <a:ext cx="3072003" cy="1970141"/>
            <a:chOff x="0" y="0"/>
            <a:chExt cx="4096004" cy="26268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6004" cy="2626868"/>
            </a:xfrm>
            <a:custGeom>
              <a:avLst/>
              <a:gdLst/>
              <a:ahLst/>
              <a:cxnLst/>
              <a:rect l="l" t="t" r="r" b="b"/>
              <a:pathLst>
                <a:path w="4096004" h="2626868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72868"/>
                  </a:lnTo>
                  <a:cubicBezTo>
                    <a:pt x="4096004" y="2440233"/>
                    <a:pt x="4069243" y="2504839"/>
                    <a:pt x="4021609" y="2552473"/>
                  </a:cubicBezTo>
                  <a:cubicBezTo>
                    <a:pt x="3973975" y="2600107"/>
                    <a:pt x="3909369" y="2626868"/>
                    <a:pt x="3842004" y="2626868"/>
                  </a:cubicBezTo>
                  <a:lnTo>
                    <a:pt x="254000" y="2626868"/>
                  </a:lnTo>
                  <a:cubicBezTo>
                    <a:pt x="113720" y="2626868"/>
                    <a:pt x="0" y="2513148"/>
                    <a:pt x="0" y="237286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12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5041706" y="4605452"/>
            <a:ext cx="3647999" cy="2433276"/>
            <a:chOff x="0" y="0"/>
            <a:chExt cx="4863998" cy="32443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63973" cy="3244342"/>
            </a:xfrm>
            <a:custGeom>
              <a:avLst/>
              <a:gdLst/>
              <a:ahLst/>
              <a:cxnLst/>
              <a:rect l="l" t="t" r="r" b="b"/>
              <a:pathLst>
                <a:path w="4863973" h="3244342">
                  <a:moveTo>
                    <a:pt x="254000" y="0"/>
                  </a:moveTo>
                  <a:lnTo>
                    <a:pt x="4609973" y="0"/>
                  </a:lnTo>
                  <a:cubicBezTo>
                    <a:pt x="4750253" y="0"/>
                    <a:pt x="4863973" y="113720"/>
                    <a:pt x="4863973" y="254000"/>
                  </a:cubicBezTo>
                  <a:lnTo>
                    <a:pt x="4863973" y="2990342"/>
                  </a:lnTo>
                  <a:cubicBezTo>
                    <a:pt x="4863973" y="3057707"/>
                    <a:pt x="4837212" y="3122313"/>
                    <a:pt x="4789578" y="3169947"/>
                  </a:cubicBezTo>
                  <a:cubicBezTo>
                    <a:pt x="4741944" y="3217582"/>
                    <a:pt x="4677338" y="3244342"/>
                    <a:pt x="4609973" y="3244342"/>
                  </a:cubicBezTo>
                  <a:lnTo>
                    <a:pt x="254000" y="3244342"/>
                  </a:lnTo>
                  <a:cubicBezTo>
                    <a:pt x="186635" y="3244342"/>
                    <a:pt x="122029" y="3217582"/>
                    <a:pt x="74395" y="3169947"/>
                  </a:cubicBezTo>
                  <a:cubicBezTo>
                    <a:pt x="26761" y="3122313"/>
                    <a:pt x="0" y="3057707"/>
                    <a:pt x="0" y="2990342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b="-7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066238" y="4605452"/>
            <a:ext cx="3647999" cy="2433276"/>
            <a:chOff x="0" y="0"/>
            <a:chExt cx="4863998" cy="32443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863973" cy="3244342"/>
            </a:xfrm>
            <a:custGeom>
              <a:avLst/>
              <a:gdLst/>
              <a:ahLst/>
              <a:cxnLst/>
              <a:rect l="l" t="t" r="r" b="b"/>
              <a:pathLst>
                <a:path w="4863973" h="3244342">
                  <a:moveTo>
                    <a:pt x="254000" y="0"/>
                  </a:moveTo>
                  <a:lnTo>
                    <a:pt x="4609973" y="0"/>
                  </a:lnTo>
                  <a:cubicBezTo>
                    <a:pt x="4750253" y="0"/>
                    <a:pt x="4863973" y="113720"/>
                    <a:pt x="4863973" y="254000"/>
                  </a:cubicBezTo>
                  <a:lnTo>
                    <a:pt x="4863973" y="2990342"/>
                  </a:lnTo>
                  <a:cubicBezTo>
                    <a:pt x="4863973" y="3057707"/>
                    <a:pt x="4837212" y="3122313"/>
                    <a:pt x="4789578" y="3169947"/>
                  </a:cubicBezTo>
                  <a:cubicBezTo>
                    <a:pt x="4741944" y="3217582"/>
                    <a:pt x="4677338" y="3244342"/>
                    <a:pt x="4609973" y="3244342"/>
                  </a:cubicBezTo>
                  <a:lnTo>
                    <a:pt x="254000" y="3244342"/>
                  </a:lnTo>
                  <a:cubicBezTo>
                    <a:pt x="186635" y="3244342"/>
                    <a:pt x="122029" y="3217582"/>
                    <a:pt x="74395" y="3169947"/>
                  </a:cubicBezTo>
                  <a:cubicBezTo>
                    <a:pt x="26761" y="3122313"/>
                    <a:pt x="0" y="3057707"/>
                    <a:pt x="0" y="2990342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4"/>
              </a:stretch>
            </a:blipFill>
          </p:spPr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80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REWITALIZACJA BIELSKIEGO DOMU KULTURY I KINA „ZNICZ” NA CELE KULTURALNE, EDUKACYJNE, SPOŁECZNE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573540"/>
            <a:ext cx="671960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Bielski Dom Kultury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5,84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438182" y="2494740"/>
            <a:ext cx="2868197" cy="4300804"/>
            <a:chOff x="0" y="0"/>
            <a:chExt cx="3824262" cy="57344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24224" cy="5734431"/>
            </a:xfrm>
            <a:custGeom>
              <a:avLst/>
              <a:gdLst/>
              <a:ahLst/>
              <a:cxnLst/>
              <a:rect l="l" t="t" r="r" b="b"/>
              <a:pathLst>
                <a:path w="3824224" h="5734431">
                  <a:moveTo>
                    <a:pt x="254000" y="0"/>
                  </a:moveTo>
                  <a:lnTo>
                    <a:pt x="3570224" y="0"/>
                  </a:lnTo>
                  <a:cubicBezTo>
                    <a:pt x="3637589" y="0"/>
                    <a:pt x="3702195" y="26761"/>
                    <a:pt x="3749829" y="74395"/>
                  </a:cubicBezTo>
                  <a:cubicBezTo>
                    <a:pt x="3797463" y="122029"/>
                    <a:pt x="3824224" y="186635"/>
                    <a:pt x="3824224" y="254000"/>
                  </a:cubicBezTo>
                  <a:lnTo>
                    <a:pt x="3824224" y="5480431"/>
                  </a:lnTo>
                  <a:cubicBezTo>
                    <a:pt x="3824224" y="5620711"/>
                    <a:pt x="3710504" y="5734431"/>
                    <a:pt x="3570224" y="5734431"/>
                  </a:cubicBezTo>
                  <a:lnTo>
                    <a:pt x="254000" y="5734431"/>
                  </a:lnTo>
                  <a:cubicBezTo>
                    <a:pt x="113720" y="5734431"/>
                    <a:pt x="0" y="5620711"/>
                    <a:pt x="0" y="548043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1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92129" y="2494740"/>
            <a:ext cx="3072003" cy="2049066"/>
            <a:chOff x="0" y="0"/>
            <a:chExt cx="4096004" cy="27320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r="-3" b="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83090" y="4728343"/>
            <a:ext cx="3072003" cy="2067201"/>
            <a:chOff x="0" y="0"/>
            <a:chExt cx="4096004" cy="27562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6004" cy="2756281"/>
            </a:xfrm>
            <a:custGeom>
              <a:avLst/>
              <a:gdLst/>
              <a:ahLst/>
              <a:cxnLst/>
              <a:rect l="l" t="t" r="r" b="b"/>
              <a:pathLst>
                <a:path w="4096004" h="275628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502281"/>
                  </a:lnTo>
                  <a:cubicBezTo>
                    <a:pt x="4096004" y="2569646"/>
                    <a:pt x="4069243" y="2634252"/>
                    <a:pt x="4021609" y="2681886"/>
                  </a:cubicBezTo>
                  <a:cubicBezTo>
                    <a:pt x="3973975" y="2729520"/>
                    <a:pt x="3909369" y="2756281"/>
                    <a:pt x="3842004" y="2756281"/>
                  </a:cubicBezTo>
                  <a:lnTo>
                    <a:pt x="254000" y="2756281"/>
                  </a:lnTo>
                  <a:cubicBezTo>
                    <a:pt x="113720" y="2756281"/>
                    <a:pt x="0" y="2642561"/>
                    <a:pt x="0" y="250228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r="-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6489478" y="4756537"/>
            <a:ext cx="3072003" cy="2049066"/>
            <a:chOff x="0" y="0"/>
            <a:chExt cx="4096004" cy="27320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r="-3" b="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489478" y="2494740"/>
            <a:ext cx="3072003" cy="2049066"/>
            <a:chOff x="0" y="0"/>
            <a:chExt cx="4096004" cy="27320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96004" cy="2732151"/>
            </a:xfrm>
            <a:custGeom>
              <a:avLst/>
              <a:gdLst/>
              <a:ahLst/>
              <a:cxnLst/>
              <a:rect l="l" t="t" r="r" b="b"/>
              <a:pathLst>
                <a:path w="4096004" h="273215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478151"/>
                  </a:lnTo>
                  <a:cubicBezTo>
                    <a:pt x="4096004" y="2545516"/>
                    <a:pt x="4069243" y="2610122"/>
                    <a:pt x="4021609" y="2657756"/>
                  </a:cubicBezTo>
                  <a:cubicBezTo>
                    <a:pt x="3973975" y="2705390"/>
                    <a:pt x="3909369" y="2732151"/>
                    <a:pt x="3842004" y="2732151"/>
                  </a:cubicBezTo>
                  <a:lnTo>
                    <a:pt x="254000" y="2732151"/>
                  </a:lnTo>
                  <a:cubicBezTo>
                    <a:pt x="186635" y="2732151"/>
                    <a:pt x="122029" y="2705390"/>
                    <a:pt x="74395" y="2657756"/>
                  </a:cubicBezTo>
                  <a:cubicBezTo>
                    <a:pt x="26761" y="2610122"/>
                    <a:pt x="0" y="2545516"/>
                    <a:pt x="0" y="247815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3" b="2"/>
              </a:stretch>
            </a:blipFill>
          </p:spPr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2106" cy="105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69"/>
              </a:lnSpc>
            </a:pPr>
            <a:r>
              <a:rPr lang="en-US" sz="22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PRZEBUDOWA BUDYNKU MIESZKALNEGO JEDNORODZINNEGO Z PRZEZNACZENIEM NA BUDYNEK MIESZKAŃ TRENINGOWYCH DLA OSÓB NIEPEŁNOSPRAWNYCH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844372"/>
            <a:ext cx="671960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Powiat Hajnowski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519 tys.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36284" y="5068070"/>
            <a:ext cx="3072003" cy="1974790"/>
            <a:chOff x="0" y="0"/>
            <a:chExt cx="4096004" cy="26330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96004" cy="2633091"/>
            </a:xfrm>
            <a:custGeom>
              <a:avLst/>
              <a:gdLst/>
              <a:ahLst/>
              <a:cxnLst/>
              <a:rect l="l" t="t" r="r" b="b"/>
              <a:pathLst>
                <a:path w="4096004" h="263309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79091"/>
                  </a:lnTo>
                  <a:cubicBezTo>
                    <a:pt x="4096004" y="2446456"/>
                    <a:pt x="4069243" y="2511062"/>
                    <a:pt x="4021609" y="2558696"/>
                  </a:cubicBezTo>
                  <a:cubicBezTo>
                    <a:pt x="3973975" y="2606330"/>
                    <a:pt x="3909369" y="2633091"/>
                    <a:pt x="3842004" y="2633091"/>
                  </a:cubicBezTo>
                  <a:lnTo>
                    <a:pt x="254000" y="2633091"/>
                  </a:lnTo>
                  <a:cubicBezTo>
                    <a:pt x="186635" y="2633091"/>
                    <a:pt x="122029" y="2606330"/>
                    <a:pt x="74395" y="2558696"/>
                  </a:cubicBezTo>
                  <a:cubicBezTo>
                    <a:pt x="26761" y="2511062"/>
                    <a:pt x="0" y="2446456"/>
                    <a:pt x="0" y="237909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b="-370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03180" y="2646377"/>
            <a:ext cx="3647999" cy="2345065"/>
            <a:chOff x="0" y="0"/>
            <a:chExt cx="4863998" cy="31267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63973" cy="3126740"/>
            </a:xfrm>
            <a:custGeom>
              <a:avLst/>
              <a:gdLst/>
              <a:ahLst/>
              <a:cxnLst/>
              <a:rect l="l" t="t" r="r" b="b"/>
              <a:pathLst>
                <a:path w="4863973" h="3126740">
                  <a:moveTo>
                    <a:pt x="254000" y="0"/>
                  </a:moveTo>
                  <a:lnTo>
                    <a:pt x="4609973" y="0"/>
                  </a:lnTo>
                  <a:cubicBezTo>
                    <a:pt x="4750253" y="0"/>
                    <a:pt x="4863973" y="113720"/>
                    <a:pt x="4863973" y="254000"/>
                  </a:cubicBezTo>
                  <a:lnTo>
                    <a:pt x="4863973" y="2872740"/>
                  </a:lnTo>
                  <a:cubicBezTo>
                    <a:pt x="4863973" y="2940105"/>
                    <a:pt x="4837212" y="3004711"/>
                    <a:pt x="4789578" y="3052345"/>
                  </a:cubicBezTo>
                  <a:cubicBezTo>
                    <a:pt x="4741944" y="3099979"/>
                    <a:pt x="4677338" y="3126740"/>
                    <a:pt x="4609973" y="3126740"/>
                  </a:cubicBezTo>
                  <a:lnTo>
                    <a:pt x="254000" y="3126740"/>
                  </a:lnTo>
                  <a:cubicBezTo>
                    <a:pt x="113720" y="3126740"/>
                    <a:pt x="0" y="3013020"/>
                    <a:pt x="0" y="2872740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383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9374" y="5068498"/>
            <a:ext cx="3072003" cy="1974352"/>
            <a:chOff x="0" y="0"/>
            <a:chExt cx="4096004" cy="26324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96004" cy="2632456"/>
            </a:xfrm>
            <a:custGeom>
              <a:avLst/>
              <a:gdLst/>
              <a:ahLst/>
              <a:cxnLst/>
              <a:rect l="l" t="t" r="r" b="b"/>
              <a:pathLst>
                <a:path w="4096004" h="2632456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78456"/>
                  </a:lnTo>
                  <a:cubicBezTo>
                    <a:pt x="4096004" y="2445821"/>
                    <a:pt x="4069243" y="2510427"/>
                    <a:pt x="4021609" y="2558061"/>
                  </a:cubicBezTo>
                  <a:cubicBezTo>
                    <a:pt x="3973975" y="2605695"/>
                    <a:pt x="3909369" y="2632456"/>
                    <a:pt x="3842004" y="2632456"/>
                  </a:cubicBezTo>
                  <a:lnTo>
                    <a:pt x="254000" y="2632456"/>
                  </a:lnTo>
                  <a:cubicBezTo>
                    <a:pt x="113720" y="2632456"/>
                    <a:pt x="0" y="2518736"/>
                    <a:pt x="0" y="2378456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373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5202412" y="2646891"/>
            <a:ext cx="3647999" cy="2344550"/>
            <a:chOff x="0" y="0"/>
            <a:chExt cx="4863998" cy="31260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63973" cy="3126105"/>
            </a:xfrm>
            <a:custGeom>
              <a:avLst/>
              <a:gdLst/>
              <a:ahLst/>
              <a:cxnLst/>
              <a:rect l="l" t="t" r="r" b="b"/>
              <a:pathLst>
                <a:path w="4863973" h="3126105">
                  <a:moveTo>
                    <a:pt x="254000" y="0"/>
                  </a:moveTo>
                  <a:lnTo>
                    <a:pt x="4609973" y="0"/>
                  </a:lnTo>
                  <a:cubicBezTo>
                    <a:pt x="4750253" y="0"/>
                    <a:pt x="4863973" y="113720"/>
                    <a:pt x="4863973" y="254000"/>
                  </a:cubicBezTo>
                  <a:lnTo>
                    <a:pt x="4863973" y="2872105"/>
                  </a:lnTo>
                  <a:cubicBezTo>
                    <a:pt x="4863973" y="2939470"/>
                    <a:pt x="4837212" y="3004076"/>
                    <a:pt x="4789578" y="3051710"/>
                  </a:cubicBezTo>
                  <a:cubicBezTo>
                    <a:pt x="4741944" y="3099344"/>
                    <a:pt x="4677338" y="3126105"/>
                    <a:pt x="4609973" y="3126105"/>
                  </a:cubicBezTo>
                  <a:lnTo>
                    <a:pt x="254000" y="3126105"/>
                  </a:lnTo>
                  <a:cubicBezTo>
                    <a:pt x="113720" y="3126105"/>
                    <a:pt x="0" y="3012385"/>
                    <a:pt x="0" y="2872105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b="-3854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6573193" y="5068070"/>
            <a:ext cx="3072003" cy="1974790"/>
            <a:chOff x="0" y="0"/>
            <a:chExt cx="4096004" cy="26330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96004" cy="2633091"/>
            </a:xfrm>
            <a:custGeom>
              <a:avLst/>
              <a:gdLst/>
              <a:ahLst/>
              <a:cxnLst/>
              <a:rect l="l" t="t" r="r" b="b"/>
              <a:pathLst>
                <a:path w="4096004" h="2633091">
                  <a:moveTo>
                    <a:pt x="254000" y="0"/>
                  </a:moveTo>
                  <a:lnTo>
                    <a:pt x="3842004" y="0"/>
                  </a:lnTo>
                  <a:cubicBezTo>
                    <a:pt x="3982284" y="0"/>
                    <a:pt x="4096004" y="113720"/>
                    <a:pt x="4096004" y="254000"/>
                  </a:cubicBezTo>
                  <a:lnTo>
                    <a:pt x="4096004" y="2379091"/>
                  </a:lnTo>
                  <a:cubicBezTo>
                    <a:pt x="4096004" y="2446456"/>
                    <a:pt x="4069243" y="2511062"/>
                    <a:pt x="4021609" y="2558696"/>
                  </a:cubicBezTo>
                  <a:cubicBezTo>
                    <a:pt x="3973975" y="2606330"/>
                    <a:pt x="3909369" y="2633091"/>
                    <a:pt x="3842004" y="2633091"/>
                  </a:cubicBezTo>
                  <a:lnTo>
                    <a:pt x="254000" y="2633091"/>
                  </a:lnTo>
                  <a:cubicBezTo>
                    <a:pt x="186635" y="2633091"/>
                    <a:pt x="122029" y="2606330"/>
                    <a:pt x="74395" y="2558696"/>
                  </a:cubicBezTo>
                  <a:cubicBezTo>
                    <a:pt x="26761" y="2511062"/>
                    <a:pt x="0" y="2446456"/>
                    <a:pt x="0" y="237909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b="-3705"/>
              </a:stretch>
            </a:blipFill>
          </p:spPr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IX: ROZWÓJ LOKALNY  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97,7 MLN ZŁ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36487" y="3489260"/>
            <a:ext cx="8816134" cy="3601357"/>
            <a:chOff x="0" y="0"/>
            <a:chExt cx="3265235" cy="1333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5235" cy="1333836"/>
            </a:xfrm>
            <a:custGeom>
              <a:avLst/>
              <a:gdLst/>
              <a:ahLst/>
              <a:cxnLst/>
              <a:rect l="l" t="t" r="r" b="b"/>
              <a:pathLst>
                <a:path w="3265235" h="1333836">
                  <a:moveTo>
                    <a:pt x="21954" y="0"/>
                  </a:moveTo>
                  <a:lnTo>
                    <a:pt x="3243281" y="0"/>
                  </a:lnTo>
                  <a:cubicBezTo>
                    <a:pt x="3255406" y="0"/>
                    <a:pt x="3265235" y="9829"/>
                    <a:pt x="3265235" y="21954"/>
                  </a:cubicBezTo>
                  <a:lnTo>
                    <a:pt x="3265235" y="1311882"/>
                  </a:lnTo>
                  <a:cubicBezTo>
                    <a:pt x="3265235" y="1324007"/>
                    <a:pt x="3255406" y="1333836"/>
                    <a:pt x="3243281" y="1333836"/>
                  </a:cubicBezTo>
                  <a:lnTo>
                    <a:pt x="21954" y="1333836"/>
                  </a:lnTo>
                  <a:cubicBezTo>
                    <a:pt x="9829" y="1333836"/>
                    <a:pt x="0" y="1324007"/>
                    <a:pt x="0" y="1311882"/>
                  </a:cubicBezTo>
                  <a:lnTo>
                    <a:pt x="0" y="21954"/>
                  </a:lnTo>
                  <a:cubicBezTo>
                    <a:pt x="0" y="9829"/>
                    <a:pt x="9829" y="0"/>
                    <a:pt x="21954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3265235" cy="1286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198776" y="6678930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3" y="0"/>
                </a:lnTo>
                <a:lnTo>
                  <a:pt x="823373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830980" y="2294591"/>
            <a:ext cx="6476303" cy="709658"/>
            <a:chOff x="0" y="0"/>
            <a:chExt cx="2398631" cy="2628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98631" cy="262836"/>
            </a:xfrm>
            <a:custGeom>
              <a:avLst/>
              <a:gdLst/>
              <a:ahLst/>
              <a:cxnLst/>
              <a:rect l="l" t="t" r="r" b="b"/>
              <a:pathLst>
                <a:path w="2398631" h="262836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32951"/>
                  </a:lnTo>
                  <a:cubicBezTo>
                    <a:pt x="2398631" y="240877"/>
                    <a:pt x="2395482" y="248478"/>
                    <a:pt x="2389878" y="254083"/>
                  </a:cubicBezTo>
                  <a:cubicBezTo>
                    <a:pt x="2384273" y="259688"/>
                    <a:pt x="2376671" y="262836"/>
                    <a:pt x="2368745" y="262836"/>
                  </a:cubicBezTo>
                  <a:lnTo>
                    <a:pt x="29886" y="262836"/>
                  </a:lnTo>
                  <a:cubicBezTo>
                    <a:pt x="21959" y="262836"/>
                    <a:pt x="14358" y="259688"/>
                    <a:pt x="8753" y="254083"/>
                  </a:cubicBezTo>
                  <a:cubicBezTo>
                    <a:pt x="3149" y="248478"/>
                    <a:pt x="0" y="240877"/>
                    <a:pt x="0" y="232951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2398631" cy="215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95605" y="2364940"/>
            <a:ext cx="5969821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Rewitalizacja społeczna i kształtowanie kapitału społecznego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36487" y="2336370"/>
            <a:ext cx="2459117" cy="626100"/>
            <a:chOff x="0" y="0"/>
            <a:chExt cx="910784" cy="2318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54831" y="2454098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9.1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044555" y="3684848"/>
            <a:ext cx="4280233" cy="3210180"/>
            <a:chOff x="0" y="0"/>
            <a:chExt cx="8191995" cy="61440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92008" cy="6144006"/>
            </a:xfrm>
            <a:custGeom>
              <a:avLst/>
              <a:gdLst/>
              <a:ahLst/>
              <a:cxnLst/>
              <a:rect l="l" t="t" r="r" b="b"/>
              <a:pathLst>
                <a:path w="8192008" h="6144006">
                  <a:moveTo>
                    <a:pt x="364600" y="0"/>
                  </a:moveTo>
                  <a:lnTo>
                    <a:pt x="7827407" y="0"/>
                  </a:lnTo>
                  <a:cubicBezTo>
                    <a:pt x="8028770" y="0"/>
                    <a:pt x="8192008" y="163237"/>
                    <a:pt x="8192008" y="364600"/>
                  </a:cubicBezTo>
                  <a:lnTo>
                    <a:pt x="8192008" y="5779405"/>
                  </a:lnTo>
                  <a:cubicBezTo>
                    <a:pt x="8192008" y="5980769"/>
                    <a:pt x="8028770" y="6144006"/>
                    <a:pt x="7827407" y="6144006"/>
                  </a:cubicBezTo>
                  <a:lnTo>
                    <a:pt x="364600" y="6144006"/>
                  </a:lnTo>
                  <a:cubicBezTo>
                    <a:pt x="163237" y="6144006"/>
                    <a:pt x="0" y="5980769"/>
                    <a:pt x="0" y="5779405"/>
                  </a:cubicBezTo>
                  <a:lnTo>
                    <a:pt x="0" y="364600"/>
                  </a:lnTo>
                  <a:cubicBezTo>
                    <a:pt x="0" y="163237"/>
                    <a:pt x="163237" y="0"/>
                    <a:pt x="3646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197577" y="4040446"/>
            <a:ext cx="3863306" cy="28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OTWARTA SZKOŁA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7577" y="4714511"/>
            <a:ext cx="369312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Gmina Miejska Hajnówka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382 tys. zł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IX: ROZWÓJ LOKALNY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36487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2063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35482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61057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36487" y="2480764"/>
            <a:ext cx="3048000" cy="28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283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35482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560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wniosków poprawnych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167,7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62063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687638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461057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6633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870339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763961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1" y="0"/>
                </a:lnTo>
                <a:lnTo>
                  <a:pt x="559691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662063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350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103,8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61057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102,5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104 %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98770" y="4913612"/>
            <a:ext cx="2328581" cy="2272041"/>
            <a:chOff x="0" y="0"/>
            <a:chExt cx="973459" cy="9498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90943" y="4441495"/>
            <a:ext cx="944235" cy="94423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22601" y="4913612"/>
            <a:ext cx="2328581" cy="2272041"/>
            <a:chOff x="0" y="0"/>
            <a:chExt cx="973459" cy="9498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14774" y="4441495"/>
            <a:ext cx="944235" cy="9442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587" y="4913612"/>
            <a:ext cx="2328581" cy="2272041"/>
            <a:chOff x="0" y="0"/>
            <a:chExt cx="973459" cy="9498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70760" y="4441495"/>
            <a:ext cx="944235" cy="94423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46432" y="4913612"/>
            <a:ext cx="2328581" cy="2272041"/>
            <a:chOff x="0" y="0"/>
            <a:chExt cx="973459" cy="94982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038605" y="4441495"/>
            <a:ext cx="944235" cy="94423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498770" y="1797978"/>
            <a:ext cx="2328581" cy="2272041"/>
            <a:chOff x="0" y="0"/>
            <a:chExt cx="973459" cy="9498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190943" y="1325861"/>
            <a:ext cx="944235" cy="94423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922601" y="1797978"/>
            <a:ext cx="2328581" cy="2272041"/>
            <a:chOff x="0" y="0"/>
            <a:chExt cx="973459" cy="94982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5614774" y="1325861"/>
            <a:ext cx="944235" cy="944235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8587" y="1797978"/>
            <a:ext cx="2328581" cy="2272041"/>
            <a:chOff x="0" y="0"/>
            <a:chExt cx="973459" cy="949823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70760" y="1325861"/>
            <a:ext cx="944235" cy="944235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7346432" y="1797978"/>
            <a:ext cx="2328581" cy="2272041"/>
            <a:chOff x="0" y="0"/>
            <a:chExt cx="973459" cy="94982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038605" y="1325861"/>
            <a:ext cx="944235" cy="944235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3313088" y="1479149"/>
            <a:ext cx="623745" cy="637658"/>
          </a:xfrm>
          <a:custGeom>
            <a:avLst/>
            <a:gdLst/>
            <a:ahLst/>
            <a:cxnLst/>
            <a:rect l="l" t="t" r="r" b="b"/>
            <a:pathLst>
              <a:path w="623745" h="637658">
                <a:moveTo>
                  <a:pt x="0" y="0"/>
                </a:moveTo>
                <a:lnTo>
                  <a:pt x="623745" y="0"/>
                </a:lnTo>
                <a:lnTo>
                  <a:pt x="623745" y="637658"/>
                </a:lnTo>
                <a:lnTo>
                  <a:pt x="0" y="63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3419290" y="4654282"/>
            <a:ext cx="487540" cy="518660"/>
          </a:xfrm>
          <a:custGeom>
            <a:avLst/>
            <a:gdLst/>
            <a:ahLst/>
            <a:cxnLst/>
            <a:rect l="l" t="t" r="r" b="b"/>
            <a:pathLst>
              <a:path w="487540" h="518660">
                <a:moveTo>
                  <a:pt x="0" y="0"/>
                </a:moveTo>
                <a:lnTo>
                  <a:pt x="487541" y="0"/>
                </a:lnTo>
                <a:lnTo>
                  <a:pt x="487541" y="518660"/>
                </a:lnTo>
                <a:lnTo>
                  <a:pt x="0" y="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8256375" y="1489750"/>
            <a:ext cx="515582" cy="616457"/>
          </a:xfrm>
          <a:custGeom>
            <a:avLst/>
            <a:gdLst/>
            <a:ahLst/>
            <a:cxnLst/>
            <a:rect l="l" t="t" r="r" b="b"/>
            <a:pathLst>
              <a:path w="515582" h="616457">
                <a:moveTo>
                  <a:pt x="0" y="0"/>
                </a:moveTo>
                <a:lnTo>
                  <a:pt x="515582" y="0"/>
                </a:lnTo>
                <a:lnTo>
                  <a:pt x="515582" y="616457"/>
                </a:lnTo>
                <a:lnTo>
                  <a:pt x="0" y="616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871339" y="1507923"/>
            <a:ext cx="652476" cy="580110"/>
          </a:xfrm>
          <a:custGeom>
            <a:avLst/>
            <a:gdLst/>
            <a:ahLst/>
            <a:cxnLst/>
            <a:rect l="l" t="t" r="r" b="b"/>
            <a:pathLst>
              <a:path w="652476" h="580110">
                <a:moveTo>
                  <a:pt x="0" y="0"/>
                </a:moveTo>
                <a:lnTo>
                  <a:pt x="652476" y="0"/>
                </a:lnTo>
                <a:lnTo>
                  <a:pt x="652476" y="580111"/>
                </a:lnTo>
                <a:lnTo>
                  <a:pt x="0" y="580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919687" y="4629370"/>
            <a:ext cx="648141" cy="568485"/>
          </a:xfrm>
          <a:custGeom>
            <a:avLst/>
            <a:gdLst/>
            <a:ahLst/>
            <a:cxnLst/>
            <a:rect l="l" t="t" r="r" b="b"/>
            <a:pathLst>
              <a:path w="648141" h="568485">
                <a:moveTo>
                  <a:pt x="0" y="0"/>
                </a:moveTo>
                <a:lnTo>
                  <a:pt x="648141" y="0"/>
                </a:lnTo>
                <a:lnTo>
                  <a:pt x="648141" y="568485"/>
                </a:lnTo>
                <a:lnTo>
                  <a:pt x="0" y="568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5746268" y="1534611"/>
            <a:ext cx="688134" cy="526735"/>
          </a:xfrm>
          <a:custGeom>
            <a:avLst/>
            <a:gdLst/>
            <a:ahLst/>
            <a:cxnLst/>
            <a:rect l="l" t="t" r="r" b="b"/>
            <a:pathLst>
              <a:path w="688134" h="526735">
                <a:moveTo>
                  <a:pt x="0" y="0"/>
                </a:moveTo>
                <a:lnTo>
                  <a:pt x="688134" y="0"/>
                </a:lnTo>
                <a:lnTo>
                  <a:pt x="688134" y="526735"/>
                </a:lnTo>
                <a:lnTo>
                  <a:pt x="0" y="5267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8220503" y="4612945"/>
            <a:ext cx="587326" cy="594897"/>
          </a:xfrm>
          <a:custGeom>
            <a:avLst/>
            <a:gdLst/>
            <a:ahLst/>
            <a:cxnLst/>
            <a:rect l="l" t="t" r="r" b="b"/>
            <a:pathLst>
              <a:path w="587326" h="594897">
                <a:moveTo>
                  <a:pt x="0" y="0"/>
                </a:moveTo>
                <a:lnTo>
                  <a:pt x="587326" y="0"/>
                </a:lnTo>
                <a:lnTo>
                  <a:pt x="587326" y="594897"/>
                </a:lnTo>
                <a:lnTo>
                  <a:pt x="0" y="5948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5742221" y="4684250"/>
            <a:ext cx="689340" cy="458724"/>
          </a:xfrm>
          <a:custGeom>
            <a:avLst/>
            <a:gdLst/>
            <a:ahLst/>
            <a:cxnLst/>
            <a:rect l="l" t="t" r="r" b="b"/>
            <a:pathLst>
              <a:path w="689340" h="458724">
                <a:moveTo>
                  <a:pt x="0" y="0"/>
                </a:moveTo>
                <a:lnTo>
                  <a:pt x="689340" y="0"/>
                </a:lnTo>
                <a:lnTo>
                  <a:pt x="689340" y="458724"/>
                </a:lnTo>
                <a:lnTo>
                  <a:pt x="0" y="458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59" name="TextBox 59"/>
          <p:cNvSpPr txBox="1"/>
          <p:nvPr/>
        </p:nvSpPr>
        <p:spPr>
          <a:xfrm>
            <a:off x="636487" y="563050"/>
            <a:ext cx="9127667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IX: ROZWÓJ LOKALNY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2500530" y="5481239"/>
            <a:ext cx="2326821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282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miejsc pracy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 ramach udzielonych ze EFS środków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na podjęcie działalności gospodarczej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929489" y="5490764"/>
            <a:ext cx="2321693" cy="147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4 221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dzieci objętych dodatkowymi zajęciami zwiększającymi ich szanse edukacyjne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 edukacji przedszkolnej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0347" y="5490764"/>
            <a:ext cx="2326821" cy="172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82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szkół i placówek systemu oświaty wyposażonych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 sprzęt TIK </a:t>
            </a:r>
          </a:p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 prowadzenia zajęć edukacyjnych</a:t>
            </a:r>
          </a:p>
          <a:p>
            <a:pPr algn="ctr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7353320" y="5481239"/>
            <a:ext cx="2321693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zrealizowanych Lokalnych Strategii Rozwoju 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 2023 roku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500530" y="2365605"/>
            <a:ext cx="232682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105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dofinansowanych miejsc wychowania przedszkolnego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929489" y="2365605"/>
            <a:ext cx="2321693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3 198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wspartych osób zagrożonych ubóstwem lub wykluczeniem społecznym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80347" y="2365605"/>
            <a:ext cx="232682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632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nauczycieli, którzy uzyskali kwalifikacje lub nabyli kompetencje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353320" y="2365605"/>
            <a:ext cx="2321693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5 255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uczniów, którzy nabyli kompetencje kluczowe lub umiejętności uniwersalne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5263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8670796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XI: WSPIERANIE ODBUDOWY GOSPODARKI REGIONU W ZWIĄZKU Z PANDEMIĄ COVID-19 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ALOKACJA 69 MLN ZŁ</a:t>
            </a: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07283" y="6109733"/>
            <a:ext cx="823373" cy="823373"/>
          </a:xfrm>
          <a:custGeom>
            <a:avLst/>
            <a:gdLst/>
            <a:ahLst/>
            <a:cxnLst/>
            <a:rect l="l" t="t" r="r" b="b"/>
            <a:pathLst>
              <a:path w="823373" h="823373">
                <a:moveTo>
                  <a:pt x="0" y="0"/>
                </a:moveTo>
                <a:lnTo>
                  <a:pt x="823374" y="0"/>
                </a:lnTo>
                <a:lnTo>
                  <a:pt x="823374" y="823373"/>
                </a:lnTo>
                <a:lnTo>
                  <a:pt x="0" y="823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30980" y="3468688"/>
            <a:ext cx="6476303" cy="631282"/>
            <a:chOff x="0" y="0"/>
            <a:chExt cx="2398631" cy="2338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98631" cy="233808"/>
            </a:xfrm>
            <a:custGeom>
              <a:avLst/>
              <a:gdLst/>
              <a:ahLst/>
              <a:cxnLst/>
              <a:rect l="l" t="t" r="r" b="b"/>
              <a:pathLst>
                <a:path w="2398631" h="233808">
                  <a:moveTo>
                    <a:pt x="29886" y="0"/>
                  </a:moveTo>
                  <a:lnTo>
                    <a:pt x="2368745" y="0"/>
                  </a:lnTo>
                  <a:cubicBezTo>
                    <a:pt x="2376671" y="0"/>
                    <a:pt x="2384273" y="3149"/>
                    <a:pt x="2389878" y="8753"/>
                  </a:cubicBezTo>
                  <a:cubicBezTo>
                    <a:pt x="2395482" y="14358"/>
                    <a:pt x="2398631" y="21959"/>
                    <a:pt x="2398631" y="29886"/>
                  </a:cubicBezTo>
                  <a:lnTo>
                    <a:pt x="2398631" y="203922"/>
                  </a:lnTo>
                  <a:cubicBezTo>
                    <a:pt x="2398631" y="211849"/>
                    <a:pt x="2395482" y="219450"/>
                    <a:pt x="2389878" y="225055"/>
                  </a:cubicBezTo>
                  <a:cubicBezTo>
                    <a:pt x="2384273" y="230659"/>
                    <a:pt x="2376671" y="233808"/>
                    <a:pt x="2368745" y="233808"/>
                  </a:cubicBezTo>
                  <a:lnTo>
                    <a:pt x="29886" y="233808"/>
                  </a:lnTo>
                  <a:cubicBezTo>
                    <a:pt x="21959" y="233808"/>
                    <a:pt x="14358" y="230659"/>
                    <a:pt x="8753" y="225055"/>
                  </a:cubicBezTo>
                  <a:cubicBezTo>
                    <a:pt x="3149" y="219450"/>
                    <a:pt x="0" y="211849"/>
                    <a:pt x="0" y="203922"/>
                  </a:cubicBezTo>
                  <a:lnTo>
                    <a:pt x="0" y="29886"/>
                  </a:lnTo>
                  <a:cubicBezTo>
                    <a:pt x="0" y="21959"/>
                    <a:pt x="3149" y="14358"/>
                    <a:pt x="8753" y="8753"/>
                  </a:cubicBezTo>
                  <a:cubicBezTo>
                    <a:pt x="14358" y="3149"/>
                    <a:pt x="21959" y="0"/>
                    <a:pt x="29886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2398631" cy="186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01128" y="3499849"/>
            <a:ext cx="5920952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lvl="1" indent="-172721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Wspieranie odbudowy gospodarki regionu w związku z pandemią COVID-19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36487" y="3468688"/>
            <a:ext cx="2459117" cy="626100"/>
            <a:chOff x="0" y="0"/>
            <a:chExt cx="910784" cy="2318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0784" cy="231889"/>
            </a:xfrm>
            <a:custGeom>
              <a:avLst/>
              <a:gdLst/>
              <a:ahLst/>
              <a:cxnLst/>
              <a:rect l="l" t="t" r="r" b="b"/>
              <a:pathLst>
                <a:path w="910784" h="231889">
                  <a:moveTo>
                    <a:pt x="78706" y="0"/>
                  </a:moveTo>
                  <a:lnTo>
                    <a:pt x="832078" y="0"/>
                  </a:lnTo>
                  <a:cubicBezTo>
                    <a:pt x="875546" y="0"/>
                    <a:pt x="910784" y="35238"/>
                    <a:pt x="910784" y="78706"/>
                  </a:cubicBezTo>
                  <a:lnTo>
                    <a:pt x="910784" y="153182"/>
                  </a:lnTo>
                  <a:cubicBezTo>
                    <a:pt x="910784" y="196651"/>
                    <a:pt x="875546" y="231889"/>
                    <a:pt x="832078" y="231889"/>
                  </a:cubicBezTo>
                  <a:lnTo>
                    <a:pt x="78706" y="231889"/>
                  </a:lnTo>
                  <a:cubicBezTo>
                    <a:pt x="57832" y="231889"/>
                    <a:pt x="37813" y="223596"/>
                    <a:pt x="23053" y="208836"/>
                  </a:cubicBezTo>
                  <a:cubicBezTo>
                    <a:pt x="8292" y="194076"/>
                    <a:pt x="0" y="174057"/>
                    <a:pt x="0" y="153182"/>
                  </a:cubicBezTo>
                  <a:lnTo>
                    <a:pt x="0" y="78706"/>
                  </a:lnTo>
                  <a:cubicBezTo>
                    <a:pt x="0" y="35238"/>
                    <a:pt x="35238" y="0"/>
                    <a:pt x="78706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910784" cy="184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54831" y="3586416"/>
            <a:ext cx="2102939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Działanie 11.1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98730" y="4671689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XI: WSPIERANIE ODBUDOWY GOSPODARKI REGIONU W ZWIĄZKU Z PANDEMIĄ COVID-19</a:t>
            </a: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02440" y="2078700"/>
            <a:ext cx="3048000" cy="1929880"/>
            <a:chOff x="0" y="0"/>
            <a:chExt cx="1206958" cy="764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28016" y="1385433"/>
            <a:ext cx="996849" cy="9968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901434" y="2078700"/>
            <a:ext cx="3048000" cy="1929880"/>
            <a:chOff x="0" y="0"/>
            <a:chExt cx="1206958" cy="7642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06958" cy="764201"/>
            </a:xfrm>
            <a:custGeom>
              <a:avLst/>
              <a:gdLst/>
              <a:ahLst/>
              <a:cxnLst/>
              <a:rect l="l" t="t" r="r" b="b"/>
              <a:pathLst>
                <a:path w="1206958" h="764201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672761"/>
                  </a:lnTo>
                  <a:cubicBezTo>
                    <a:pt x="1206958" y="723261"/>
                    <a:pt x="1166019" y="764201"/>
                    <a:pt x="1115518" y="764201"/>
                  </a:cubicBezTo>
                  <a:lnTo>
                    <a:pt x="91440" y="764201"/>
                  </a:lnTo>
                  <a:cubicBezTo>
                    <a:pt x="40939" y="764201"/>
                    <a:pt x="0" y="723261"/>
                    <a:pt x="0" y="672761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206958" cy="716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27010" y="1385433"/>
            <a:ext cx="996849" cy="9968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190185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9" y="0"/>
                </a:lnTo>
                <a:lnTo>
                  <a:pt x="470499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337727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6" y="0"/>
                </a:lnTo>
                <a:lnTo>
                  <a:pt x="577426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02440" y="2480764"/>
            <a:ext cx="2980036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konkursy,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nabór pozakonkursowy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01434" y="2480764"/>
            <a:ext cx="3048000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77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wniosków poprawnych pod względem formalnym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92,6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dofinansowania UE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128016" y="4922004"/>
            <a:ext cx="3048000" cy="2006131"/>
            <a:chOff x="0" y="0"/>
            <a:chExt cx="1206958" cy="7943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153591" y="4223026"/>
            <a:ext cx="996849" cy="99684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927010" y="4922004"/>
            <a:ext cx="3048000" cy="2006131"/>
            <a:chOff x="0" y="0"/>
            <a:chExt cx="1206958" cy="79439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06958" cy="794395"/>
            </a:xfrm>
            <a:custGeom>
              <a:avLst/>
              <a:gdLst/>
              <a:ahLst/>
              <a:cxnLst/>
              <a:rect l="l" t="t" r="r" b="b"/>
              <a:pathLst>
                <a:path w="1206958" h="794395">
                  <a:moveTo>
                    <a:pt x="91440" y="0"/>
                  </a:moveTo>
                  <a:lnTo>
                    <a:pt x="1115518" y="0"/>
                  </a:lnTo>
                  <a:cubicBezTo>
                    <a:pt x="1139769" y="0"/>
                    <a:pt x="1163027" y="9634"/>
                    <a:pt x="1180176" y="26782"/>
                  </a:cubicBezTo>
                  <a:cubicBezTo>
                    <a:pt x="1197324" y="43930"/>
                    <a:pt x="1206958" y="67189"/>
                    <a:pt x="1206958" y="91440"/>
                  </a:cubicBezTo>
                  <a:lnTo>
                    <a:pt x="1206958" y="702955"/>
                  </a:lnTo>
                  <a:cubicBezTo>
                    <a:pt x="1206958" y="727206"/>
                    <a:pt x="1197324" y="750464"/>
                    <a:pt x="1180176" y="767613"/>
                  </a:cubicBezTo>
                  <a:cubicBezTo>
                    <a:pt x="1163027" y="784761"/>
                    <a:pt x="1139769" y="794395"/>
                    <a:pt x="1115518" y="794395"/>
                  </a:cubicBezTo>
                  <a:lnTo>
                    <a:pt x="91440" y="794395"/>
                  </a:lnTo>
                  <a:cubicBezTo>
                    <a:pt x="40939" y="794395"/>
                    <a:pt x="0" y="753456"/>
                    <a:pt x="0" y="702955"/>
                  </a:cubicBezTo>
                  <a:lnTo>
                    <a:pt x="0" y="91440"/>
                  </a:lnTo>
                  <a:cubicBezTo>
                    <a:pt x="0" y="40939"/>
                    <a:pt x="40939" y="0"/>
                    <a:pt x="9144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47625"/>
              <a:ext cx="1206958" cy="7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952585" y="4223026"/>
            <a:ext cx="996849" cy="99684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3336291" y="4405727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9" y="0"/>
                </a:lnTo>
                <a:lnTo>
                  <a:pt x="631449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29914" y="4424890"/>
            <a:ext cx="559691" cy="593121"/>
          </a:xfrm>
          <a:custGeom>
            <a:avLst/>
            <a:gdLst/>
            <a:ahLst/>
            <a:cxnLst/>
            <a:rect l="l" t="t" r="r" b="b"/>
            <a:pathLst>
              <a:path w="559691" h="593121">
                <a:moveTo>
                  <a:pt x="0" y="0"/>
                </a:moveTo>
                <a:lnTo>
                  <a:pt x="559690" y="0"/>
                </a:lnTo>
                <a:lnTo>
                  <a:pt x="559690" y="593121"/>
                </a:lnTo>
                <a:lnTo>
                  <a:pt x="0" y="593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128016" y="5324068"/>
            <a:ext cx="2835895" cy="8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54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umowy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72,8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27010" y="5324068"/>
            <a:ext cx="2912295" cy="17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71,8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      w zatwierdzonych wnioskach o płatność,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104,10 %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alokacji UE.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5281293" y="8661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3144560"/>
                </a:moveTo>
                <a:lnTo>
                  <a:pt x="9753600" y="3144560"/>
                </a:lnTo>
                <a:lnTo>
                  <a:pt x="9753600" y="0"/>
                </a:lnTo>
                <a:lnTo>
                  <a:pt x="0" y="0"/>
                </a:lnTo>
                <a:lnTo>
                  <a:pt x="0" y="31445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563050"/>
            <a:ext cx="912766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OŚ PRIORYTETOWA XI: WSPIERANIE ODBUDOWY GOSPODARKI REGIONU W ZWIĄZKU Z PANDEMIĄ COVID-19</a:t>
            </a: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marL="0" lvl="0" indent="0" algn="l">
              <a:lnSpc>
                <a:spcPts val="2760"/>
              </a:lnSpc>
            </a:pPr>
            <a:endParaRPr lang="en-US" sz="23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724233" y="1676838"/>
            <a:ext cx="470499" cy="414039"/>
          </a:xfrm>
          <a:custGeom>
            <a:avLst/>
            <a:gdLst/>
            <a:ahLst/>
            <a:cxnLst/>
            <a:rect l="l" t="t" r="r" b="b"/>
            <a:pathLst>
              <a:path w="470499" h="414039">
                <a:moveTo>
                  <a:pt x="0" y="0"/>
                </a:moveTo>
                <a:lnTo>
                  <a:pt x="470498" y="0"/>
                </a:lnTo>
                <a:lnTo>
                  <a:pt x="470498" y="414039"/>
                </a:lnTo>
                <a:lnTo>
                  <a:pt x="0" y="414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1775" y="1602494"/>
            <a:ext cx="577425" cy="562727"/>
          </a:xfrm>
          <a:custGeom>
            <a:avLst/>
            <a:gdLst/>
            <a:ahLst/>
            <a:cxnLst/>
            <a:rect l="l" t="t" r="r" b="b"/>
            <a:pathLst>
              <a:path w="577425" h="562727">
                <a:moveTo>
                  <a:pt x="0" y="0"/>
                </a:moveTo>
                <a:lnTo>
                  <a:pt x="577425" y="0"/>
                </a:lnTo>
                <a:lnTo>
                  <a:pt x="577425" y="562727"/>
                </a:lnTo>
                <a:lnTo>
                  <a:pt x="0" y="56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31520" y="2064204"/>
            <a:ext cx="2490067" cy="2234416"/>
            <a:chOff x="0" y="0"/>
            <a:chExt cx="973459" cy="873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1695" y="1559345"/>
            <a:ext cx="1009718" cy="100971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76765" y="2064204"/>
            <a:ext cx="2490067" cy="2234416"/>
            <a:chOff x="0" y="0"/>
            <a:chExt cx="973459" cy="8735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16940" y="1559345"/>
            <a:ext cx="1009718" cy="100971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22011" y="2064204"/>
            <a:ext cx="2490067" cy="2234416"/>
            <a:chOff x="0" y="0"/>
            <a:chExt cx="973459" cy="8735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62185" y="1559345"/>
            <a:ext cx="1009718" cy="10097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36532" y="-364685"/>
            <a:ext cx="794385" cy="794385"/>
          </a:xfrm>
          <a:custGeom>
            <a:avLst/>
            <a:gdLst/>
            <a:ahLst/>
            <a:cxnLst/>
            <a:rect l="l" t="t" r="r" b="b"/>
            <a:pathLst>
              <a:path w="794385" h="794385">
                <a:moveTo>
                  <a:pt x="0" y="0"/>
                </a:moveTo>
                <a:lnTo>
                  <a:pt x="794385" y="0"/>
                </a:lnTo>
                <a:lnTo>
                  <a:pt x="794385" y="794385"/>
                </a:lnTo>
                <a:lnTo>
                  <a:pt x="0" y="794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2309144" y="4946353"/>
            <a:ext cx="2490067" cy="2234416"/>
            <a:chOff x="0" y="0"/>
            <a:chExt cx="973459" cy="8735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049319" y="4441495"/>
            <a:ext cx="1009718" cy="100971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954389" y="4946353"/>
            <a:ext cx="2490067" cy="2234416"/>
            <a:chOff x="0" y="0"/>
            <a:chExt cx="973459" cy="8735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73459" cy="873516"/>
            </a:xfrm>
            <a:custGeom>
              <a:avLst/>
              <a:gdLst/>
              <a:ahLst/>
              <a:cxnLst/>
              <a:rect l="l" t="t" r="r" b="b"/>
              <a:pathLst>
                <a:path w="973459" h="873516">
                  <a:moveTo>
                    <a:pt x="111928" y="0"/>
                  </a:moveTo>
                  <a:lnTo>
                    <a:pt x="861531" y="0"/>
                  </a:lnTo>
                  <a:cubicBezTo>
                    <a:pt x="923347" y="0"/>
                    <a:pt x="973459" y="50112"/>
                    <a:pt x="973459" y="111928"/>
                  </a:cubicBezTo>
                  <a:lnTo>
                    <a:pt x="973459" y="761587"/>
                  </a:lnTo>
                  <a:cubicBezTo>
                    <a:pt x="973459" y="823404"/>
                    <a:pt x="923347" y="873516"/>
                    <a:pt x="861531" y="873516"/>
                  </a:cubicBezTo>
                  <a:lnTo>
                    <a:pt x="111928" y="873516"/>
                  </a:lnTo>
                  <a:cubicBezTo>
                    <a:pt x="50112" y="873516"/>
                    <a:pt x="0" y="823404"/>
                    <a:pt x="0" y="761587"/>
                  </a:cubicBezTo>
                  <a:lnTo>
                    <a:pt x="0" y="111928"/>
                  </a:lnTo>
                  <a:cubicBezTo>
                    <a:pt x="0" y="50112"/>
                    <a:pt x="50112" y="0"/>
                    <a:pt x="1119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47625"/>
              <a:ext cx="973459" cy="82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694564" y="4441495"/>
            <a:ext cx="1009718" cy="10097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652483" y="1806634"/>
            <a:ext cx="648141" cy="568485"/>
          </a:xfrm>
          <a:custGeom>
            <a:avLst/>
            <a:gdLst/>
            <a:ahLst/>
            <a:cxnLst/>
            <a:rect l="l" t="t" r="r" b="b"/>
            <a:pathLst>
              <a:path w="648141" h="568485">
                <a:moveTo>
                  <a:pt x="0" y="0"/>
                </a:moveTo>
                <a:lnTo>
                  <a:pt x="648141" y="0"/>
                </a:lnTo>
                <a:lnTo>
                  <a:pt x="648141" y="568485"/>
                </a:lnTo>
                <a:lnTo>
                  <a:pt x="0" y="568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3284340" y="4628889"/>
            <a:ext cx="541557" cy="634929"/>
          </a:xfrm>
          <a:custGeom>
            <a:avLst/>
            <a:gdLst/>
            <a:ahLst/>
            <a:cxnLst/>
            <a:rect l="l" t="t" r="r" b="b"/>
            <a:pathLst>
              <a:path w="541557" h="634929">
                <a:moveTo>
                  <a:pt x="0" y="0"/>
                </a:moveTo>
                <a:lnTo>
                  <a:pt x="541557" y="0"/>
                </a:lnTo>
                <a:lnTo>
                  <a:pt x="541557" y="634929"/>
                </a:lnTo>
                <a:lnTo>
                  <a:pt x="0" y="634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310536" y="1730467"/>
            <a:ext cx="622526" cy="720820"/>
          </a:xfrm>
          <a:custGeom>
            <a:avLst/>
            <a:gdLst/>
            <a:ahLst/>
            <a:cxnLst/>
            <a:rect l="l" t="t" r="r" b="b"/>
            <a:pathLst>
              <a:path w="622526" h="720820">
                <a:moveTo>
                  <a:pt x="0" y="0"/>
                </a:moveTo>
                <a:lnTo>
                  <a:pt x="622526" y="0"/>
                </a:lnTo>
                <a:lnTo>
                  <a:pt x="622526" y="720820"/>
                </a:lnTo>
                <a:lnTo>
                  <a:pt x="0" y="7208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989143" y="1722701"/>
            <a:ext cx="562549" cy="683006"/>
          </a:xfrm>
          <a:custGeom>
            <a:avLst/>
            <a:gdLst/>
            <a:ahLst/>
            <a:cxnLst/>
            <a:rect l="l" t="t" r="r" b="b"/>
            <a:pathLst>
              <a:path w="562549" h="683006">
                <a:moveTo>
                  <a:pt x="0" y="0"/>
                </a:moveTo>
                <a:lnTo>
                  <a:pt x="562549" y="0"/>
                </a:lnTo>
                <a:lnTo>
                  <a:pt x="562549" y="683006"/>
                </a:lnTo>
                <a:lnTo>
                  <a:pt x="0" y="6830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733402" y="2683362"/>
            <a:ext cx="2488185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urzędów wdrożyło katalog rekomendacji dotyczących awansu cyfrowego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384131" y="2683362"/>
            <a:ext cx="2482701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11 914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[tony równoważnika CO2]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roczny spadek emisji gazów cieplarnianych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028757" y="2683362"/>
            <a:ext cx="2483320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3 064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[MWht/rok] energii wyprodukowanej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z nowych instalacji OZE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311026" y="5565512"/>
            <a:ext cx="2488185" cy="116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573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wybudowane jednostki wytwarzania energii z OZE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961755" y="5565512"/>
            <a:ext cx="2482701" cy="146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68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16,2 mln zł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wartość zakupionego sprzętu medycznego (w związku </a:t>
            </a:r>
          </a:p>
          <a:p>
            <a:pPr algn="ctr">
              <a:lnSpc>
                <a:spcPts val="2364"/>
              </a:lnSpc>
            </a:pPr>
            <a:r>
              <a:rPr lang="en-US" sz="16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z COVID-19)</a:t>
            </a:r>
          </a:p>
        </p:txBody>
      </p:sp>
      <p:sp>
        <p:nvSpPr>
          <p:cNvPr id="46" name="Freeform 46"/>
          <p:cNvSpPr/>
          <p:nvPr/>
        </p:nvSpPr>
        <p:spPr>
          <a:xfrm>
            <a:off x="5844674" y="4628889"/>
            <a:ext cx="709496" cy="616593"/>
          </a:xfrm>
          <a:custGeom>
            <a:avLst/>
            <a:gdLst/>
            <a:ahLst/>
            <a:cxnLst/>
            <a:rect l="l" t="t" r="r" b="b"/>
            <a:pathLst>
              <a:path w="709496" h="616593">
                <a:moveTo>
                  <a:pt x="0" y="0"/>
                </a:moveTo>
                <a:lnTo>
                  <a:pt x="709497" y="0"/>
                </a:lnTo>
                <a:lnTo>
                  <a:pt x="709497" y="616592"/>
                </a:lnTo>
                <a:lnTo>
                  <a:pt x="0" y="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29725"/>
            <a:ext cx="8994619" cy="1017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80"/>
              </a:lnSpc>
            </a:pPr>
            <a:r>
              <a:rPr lang="en-US" sz="2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WSPARCIE PODMIOTÓW LECZNICZYCH REALIZUJĄCYCH ŚWIADCZENIA Z ZAKRESU REHABILITACJI PO PRZEBYTEJ CHOROBIE COVID-19 NA TERENIE WOJEWÓDZTWA PODLASKIEGO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03886" y="-730339"/>
            <a:ext cx="1735406" cy="17354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6487" y="1759363"/>
            <a:ext cx="4680673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Miasto Białystok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17,33 mln zł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21056" y="2597534"/>
            <a:ext cx="2989917" cy="4416000"/>
            <a:chOff x="0" y="0"/>
            <a:chExt cx="3986555" cy="58879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86530" cy="5887974"/>
            </a:xfrm>
            <a:custGeom>
              <a:avLst/>
              <a:gdLst/>
              <a:ahLst/>
              <a:cxnLst/>
              <a:rect l="l" t="t" r="r" b="b"/>
              <a:pathLst>
                <a:path w="3986530" h="5887974">
                  <a:moveTo>
                    <a:pt x="254000" y="0"/>
                  </a:moveTo>
                  <a:lnTo>
                    <a:pt x="3732530" y="0"/>
                  </a:lnTo>
                  <a:cubicBezTo>
                    <a:pt x="3799895" y="0"/>
                    <a:pt x="3864501" y="26761"/>
                    <a:pt x="3912135" y="74395"/>
                  </a:cubicBezTo>
                  <a:cubicBezTo>
                    <a:pt x="3959769" y="122029"/>
                    <a:pt x="3986530" y="186635"/>
                    <a:pt x="3986530" y="254000"/>
                  </a:cubicBezTo>
                  <a:lnTo>
                    <a:pt x="3986530" y="5633974"/>
                  </a:lnTo>
                  <a:cubicBezTo>
                    <a:pt x="3986530" y="5774254"/>
                    <a:pt x="3872810" y="5887974"/>
                    <a:pt x="3732530" y="5887974"/>
                  </a:cubicBezTo>
                  <a:lnTo>
                    <a:pt x="254000" y="5887974"/>
                  </a:lnTo>
                  <a:cubicBezTo>
                    <a:pt x="113720" y="5887974"/>
                    <a:pt x="0" y="5774254"/>
                    <a:pt x="0" y="563397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84" b="-159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2618" y="2597534"/>
            <a:ext cx="3000546" cy="4416000"/>
            <a:chOff x="0" y="0"/>
            <a:chExt cx="4000729" cy="58879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00754" cy="5887974"/>
            </a:xfrm>
            <a:custGeom>
              <a:avLst/>
              <a:gdLst/>
              <a:ahLst/>
              <a:cxnLst/>
              <a:rect l="l" t="t" r="r" b="b"/>
              <a:pathLst>
                <a:path w="4000754" h="5887974">
                  <a:moveTo>
                    <a:pt x="254000" y="0"/>
                  </a:moveTo>
                  <a:lnTo>
                    <a:pt x="3746754" y="0"/>
                  </a:lnTo>
                  <a:cubicBezTo>
                    <a:pt x="3887034" y="0"/>
                    <a:pt x="4000754" y="113720"/>
                    <a:pt x="4000754" y="254000"/>
                  </a:cubicBezTo>
                  <a:lnTo>
                    <a:pt x="4000754" y="5633974"/>
                  </a:lnTo>
                  <a:cubicBezTo>
                    <a:pt x="4000754" y="5701339"/>
                    <a:pt x="3973993" y="5765945"/>
                    <a:pt x="3926359" y="5813579"/>
                  </a:cubicBezTo>
                  <a:cubicBezTo>
                    <a:pt x="3878725" y="5861213"/>
                    <a:pt x="3814119" y="5887974"/>
                    <a:pt x="3746754" y="5887974"/>
                  </a:cubicBezTo>
                  <a:lnTo>
                    <a:pt x="254000" y="5887974"/>
                  </a:lnTo>
                  <a:cubicBezTo>
                    <a:pt x="113720" y="5887974"/>
                    <a:pt x="0" y="5774254"/>
                    <a:pt x="0" y="5633974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202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3240281" y="4902508"/>
            <a:ext cx="3263998" cy="2111016"/>
            <a:chOff x="0" y="0"/>
            <a:chExt cx="4351998" cy="28146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52036" cy="2814701"/>
            </a:xfrm>
            <a:custGeom>
              <a:avLst/>
              <a:gdLst/>
              <a:ahLst/>
              <a:cxnLst/>
              <a:rect l="l" t="t" r="r" b="b"/>
              <a:pathLst>
                <a:path w="4352036" h="2814701">
                  <a:moveTo>
                    <a:pt x="254000" y="0"/>
                  </a:moveTo>
                  <a:lnTo>
                    <a:pt x="4098036" y="0"/>
                  </a:lnTo>
                  <a:cubicBezTo>
                    <a:pt x="4165401" y="0"/>
                    <a:pt x="4230007" y="26761"/>
                    <a:pt x="4277641" y="74395"/>
                  </a:cubicBezTo>
                  <a:cubicBezTo>
                    <a:pt x="4325275" y="122029"/>
                    <a:pt x="4352036" y="186635"/>
                    <a:pt x="4352036" y="254000"/>
                  </a:cubicBezTo>
                  <a:lnTo>
                    <a:pt x="4352036" y="2560701"/>
                  </a:lnTo>
                  <a:cubicBezTo>
                    <a:pt x="4352036" y="2700981"/>
                    <a:pt x="4238316" y="2814701"/>
                    <a:pt x="4098036" y="2814701"/>
                  </a:cubicBezTo>
                  <a:lnTo>
                    <a:pt x="254000" y="2814701"/>
                  </a:lnTo>
                  <a:cubicBezTo>
                    <a:pt x="186635" y="2814701"/>
                    <a:pt x="122029" y="2787940"/>
                    <a:pt x="74395" y="2740306"/>
                  </a:cubicBezTo>
                  <a:cubicBezTo>
                    <a:pt x="26761" y="2692672"/>
                    <a:pt x="0" y="2628066"/>
                    <a:pt x="0" y="2560701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b="-3148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240281" y="2597534"/>
            <a:ext cx="3263998" cy="2053447"/>
            <a:chOff x="0" y="0"/>
            <a:chExt cx="4351998" cy="27379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52036" cy="2737993"/>
            </a:xfrm>
            <a:custGeom>
              <a:avLst/>
              <a:gdLst/>
              <a:ahLst/>
              <a:cxnLst/>
              <a:rect l="l" t="t" r="r" b="b"/>
              <a:pathLst>
                <a:path w="4352036" h="2737993">
                  <a:moveTo>
                    <a:pt x="254000" y="0"/>
                  </a:moveTo>
                  <a:lnTo>
                    <a:pt x="4098036" y="0"/>
                  </a:lnTo>
                  <a:cubicBezTo>
                    <a:pt x="4165401" y="0"/>
                    <a:pt x="4230007" y="26761"/>
                    <a:pt x="4277641" y="74395"/>
                  </a:cubicBezTo>
                  <a:cubicBezTo>
                    <a:pt x="4325275" y="122029"/>
                    <a:pt x="4352036" y="186635"/>
                    <a:pt x="4352036" y="254000"/>
                  </a:cubicBezTo>
                  <a:lnTo>
                    <a:pt x="4352036" y="2483993"/>
                  </a:lnTo>
                  <a:cubicBezTo>
                    <a:pt x="4352036" y="2624273"/>
                    <a:pt x="4238316" y="2737993"/>
                    <a:pt x="4098036" y="2737993"/>
                  </a:cubicBezTo>
                  <a:lnTo>
                    <a:pt x="254000" y="2737993"/>
                  </a:lnTo>
                  <a:cubicBezTo>
                    <a:pt x="113720" y="2737993"/>
                    <a:pt x="0" y="2624273"/>
                    <a:pt x="0" y="248399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b="-6037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02131" y="6247875"/>
            <a:ext cx="7749337" cy="671609"/>
          </a:xfrm>
          <a:custGeom>
            <a:avLst/>
            <a:gdLst/>
            <a:ahLst/>
            <a:cxnLst/>
            <a:rect l="l" t="t" r="r" b="b"/>
            <a:pathLst>
              <a:path w="7749337" h="671609">
                <a:moveTo>
                  <a:pt x="0" y="0"/>
                </a:moveTo>
                <a:lnTo>
                  <a:pt x="7749338" y="0"/>
                </a:lnTo>
                <a:lnTo>
                  <a:pt x="7749338" y="671610"/>
                </a:lnTo>
                <a:lnTo>
                  <a:pt x="0" y="671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9" r="-70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9295" y="1053223"/>
            <a:ext cx="9644305" cy="3175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PODSUMOWANIE WDRAŻANIA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REGIONALNEGO PROGRAMU OPERACYJNEGO </a:t>
            </a: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WOJEWÓDZTWA PODLASKIEGO </a:t>
            </a:r>
          </a:p>
          <a:p>
            <a:pPr marL="0" lvl="0" indent="0" algn="ctr">
              <a:lnSpc>
                <a:spcPts val="5040"/>
              </a:lnSpc>
            </a:pPr>
            <a:r>
              <a:rPr lang="en-US" sz="36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NA LATA 2014-2020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61026" y="5271635"/>
            <a:ext cx="3190442" cy="75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25"/>
              </a:lnSpc>
            </a:pPr>
            <a:r>
              <a:rPr lang="en-US" sz="1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Wg. kursu 1 EURO=4,2655 PLN</a:t>
            </a:r>
          </a:p>
          <a:p>
            <a:pPr algn="r">
              <a:lnSpc>
                <a:spcPts val="2225"/>
              </a:lnSpc>
            </a:pPr>
            <a:r>
              <a:rPr lang="en-US" sz="1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Dane wg. SL 2014</a:t>
            </a:r>
          </a:p>
          <a:p>
            <a:pPr marL="0" lvl="0" indent="0" algn="r">
              <a:lnSpc>
                <a:spcPts val="1259"/>
              </a:lnSpc>
            </a:pPr>
            <a:endParaRPr lang="en-US" sz="13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79680" y="1835665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6598" y="1829434"/>
            <a:ext cx="3575841" cy="4023877"/>
            <a:chOff x="0" y="0"/>
            <a:chExt cx="1324386" cy="14903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4386" cy="1490325"/>
            </a:xfrm>
            <a:custGeom>
              <a:avLst/>
              <a:gdLst/>
              <a:ahLst/>
              <a:cxnLst/>
              <a:rect l="l" t="t" r="r" b="b"/>
              <a:pathLst>
                <a:path w="1324386" h="1490325">
                  <a:moveTo>
                    <a:pt x="77942" y="0"/>
                  </a:moveTo>
                  <a:lnTo>
                    <a:pt x="1246443" y="0"/>
                  </a:lnTo>
                  <a:cubicBezTo>
                    <a:pt x="1267115" y="0"/>
                    <a:pt x="1286940" y="8212"/>
                    <a:pt x="1301557" y="22829"/>
                  </a:cubicBezTo>
                  <a:cubicBezTo>
                    <a:pt x="1316174" y="37446"/>
                    <a:pt x="1324386" y="57271"/>
                    <a:pt x="1324386" y="77942"/>
                  </a:cubicBezTo>
                  <a:lnTo>
                    <a:pt x="1324386" y="1412382"/>
                  </a:lnTo>
                  <a:cubicBezTo>
                    <a:pt x="1324386" y="1433054"/>
                    <a:pt x="1316174" y="1452879"/>
                    <a:pt x="1301557" y="1467496"/>
                  </a:cubicBezTo>
                  <a:cubicBezTo>
                    <a:pt x="1286940" y="1482113"/>
                    <a:pt x="1267115" y="1490325"/>
                    <a:pt x="1246443" y="1490325"/>
                  </a:cubicBezTo>
                  <a:lnTo>
                    <a:pt x="77942" y="1490325"/>
                  </a:lnTo>
                  <a:cubicBezTo>
                    <a:pt x="57271" y="1490325"/>
                    <a:pt x="37446" y="1482113"/>
                    <a:pt x="22829" y="1467496"/>
                  </a:cubicBezTo>
                  <a:cubicBezTo>
                    <a:pt x="8212" y="1452879"/>
                    <a:pt x="0" y="1433054"/>
                    <a:pt x="0" y="1412382"/>
                  </a:cubicBezTo>
                  <a:lnTo>
                    <a:pt x="0" y="77942"/>
                  </a:lnTo>
                  <a:cubicBezTo>
                    <a:pt x="0" y="57271"/>
                    <a:pt x="8212" y="37446"/>
                    <a:pt x="22829" y="22829"/>
                  </a:cubicBezTo>
                  <a:cubicBezTo>
                    <a:pt x="37446" y="8212"/>
                    <a:pt x="57271" y="0"/>
                    <a:pt x="77942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324386" cy="1442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816733" y="572575"/>
            <a:ext cx="3590479" cy="5043939"/>
          </a:xfrm>
          <a:custGeom>
            <a:avLst/>
            <a:gdLst/>
            <a:ahLst/>
            <a:cxnLst/>
            <a:rect l="l" t="t" r="r" b="b"/>
            <a:pathLst>
              <a:path w="3590479" h="5043939">
                <a:moveTo>
                  <a:pt x="0" y="0"/>
                </a:moveTo>
                <a:lnTo>
                  <a:pt x="3590479" y="0"/>
                </a:lnTo>
                <a:lnTo>
                  <a:pt x="3590479" y="5043940"/>
                </a:lnTo>
                <a:lnTo>
                  <a:pt x="0" y="5043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6487" y="675074"/>
            <a:ext cx="9019927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ZINTEGROWANE INWESTYCJE TERYTORIALNE</a:t>
            </a:r>
          </a:p>
          <a:p>
            <a:pPr marL="0" lvl="0" indent="0" algn="l">
              <a:lnSpc>
                <a:spcPts val="3780"/>
              </a:lnSpc>
            </a:pPr>
            <a:endParaRPr lang="en-US" sz="42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386830" y="4449371"/>
            <a:ext cx="2404420" cy="2569953"/>
            <a:chOff x="0" y="0"/>
            <a:chExt cx="939976" cy="10046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9976" cy="1004690"/>
            </a:xfrm>
            <a:custGeom>
              <a:avLst/>
              <a:gdLst/>
              <a:ahLst/>
              <a:cxnLst/>
              <a:rect l="l" t="t" r="r" b="b"/>
              <a:pathLst>
                <a:path w="939976" h="1004690">
                  <a:moveTo>
                    <a:pt x="115915" y="0"/>
                  </a:moveTo>
                  <a:lnTo>
                    <a:pt x="824061" y="0"/>
                  </a:lnTo>
                  <a:cubicBezTo>
                    <a:pt x="888079" y="0"/>
                    <a:pt x="939976" y="51897"/>
                    <a:pt x="939976" y="115915"/>
                  </a:cubicBezTo>
                  <a:lnTo>
                    <a:pt x="939976" y="888774"/>
                  </a:lnTo>
                  <a:cubicBezTo>
                    <a:pt x="939976" y="952793"/>
                    <a:pt x="888079" y="1004690"/>
                    <a:pt x="824061" y="1004690"/>
                  </a:cubicBezTo>
                  <a:lnTo>
                    <a:pt x="115915" y="1004690"/>
                  </a:lnTo>
                  <a:cubicBezTo>
                    <a:pt x="51897" y="1004690"/>
                    <a:pt x="0" y="952793"/>
                    <a:pt x="0" y="888774"/>
                  </a:cubicBezTo>
                  <a:lnTo>
                    <a:pt x="0" y="115915"/>
                  </a:lnTo>
                  <a:cubicBezTo>
                    <a:pt x="0" y="51897"/>
                    <a:pt x="51897" y="0"/>
                    <a:pt x="115915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39976" cy="957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52618" y="2037655"/>
            <a:ext cx="3183802" cy="357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Instrument terytorialny ZIT wdrażany był na terenie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Białostockiego Obszaru Funkcjonalnego</a:t>
            </a: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obejmującego łącznie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 gmin</a:t>
            </a: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Rolę Instytucji Pośredniczącej w odniesieniu do zadań związanych z realizacją ZIT oraz wdrażania Strategii ZIT BOF pełniło </a:t>
            </a: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Stowarzyszenie Białostockiego Obszaru Funkcjonalnego</a:t>
            </a:r>
            <a:r>
              <a:rPr lang="en-US" sz="1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56976" y="4579283"/>
            <a:ext cx="2264127" cy="228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Białystok – rdzeń</a:t>
            </a: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Choroszcz,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Czarna Białostocka,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Dobrzyniewo Duże,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Juchnowiec Kościelny,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Łapy,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Supraśl,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Turośń Kościelna,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Wasilków,</a:t>
            </a:r>
          </a:p>
          <a:p>
            <a:pPr marL="280669" lvl="1" indent="-140335" algn="just">
              <a:lnSpc>
                <a:spcPts val="1819"/>
              </a:lnSpc>
              <a:buAutoNum type="arabicPeriod"/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Zabłudów.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99680" y="6148035"/>
            <a:ext cx="2089678" cy="871289"/>
          </a:xfrm>
          <a:custGeom>
            <a:avLst/>
            <a:gdLst/>
            <a:ahLst/>
            <a:cxnLst/>
            <a:rect l="l" t="t" r="r" b="b"/>
            <a:pathLst>
              <a:path w="2089678" h="871289">
                <a:moveTo>
                  <a:pt x="0" y="0"/>
                </a:moveTo>
                <a:lnTo>
                  <a:pt x="2089677" y="0"/>
                </a:lnTo>
                <a:lnTo>
                  <a:pt x="2089677" y="871290"/>
                </a:lnTo>
                <a:lnTo>
                  <a:pt x="0" y="8712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183235" y="6330350"/>
            <a:ext cx="1838845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Ludność BOF: 35% PD</a:t>
            </a:r>
          </a:p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Powierzchnia: 8,6% PD</a:t>
            </a:r>
          </a:p>
          <a:p>
            <a:pPr algn="l">
              <a:lnSpc>
                <a:spcPts val="1400"/>
              </a:lnSpc>
            </a:pPr>
            <a:r>
              <a:rPr lang="en-US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Źródło: BDL. stat.gov.pl, dane za 2015 r.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34370" y="2059360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675074"/>
            <a:ext cx="9019927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ZINTEGROWANE INWESTYCJE TERYTORIALNE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6487" y="1770593"/>
            <a:ext cx="7824503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70"/>
              </a:lnSpc>
            </a:pPr>
            <a:r>
              <a:rPr lang="en-US" sz="19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Główne założenia - wsparcie rozwoju: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98770" y="4936989"/>
            <a:ext cx="2328581" cy="2272041"/>
            <a:chOff x="0" y="0"/>
            <a:chExt cx="973459" cy="9498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22601" y="4936989"/>
            <a:ext cx="2328581" cy="2272041"/>
            <a:chOff x="0" y="0"/>
            <a:chExt cx="973459" cy="9498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587" y="4936989"/>
            <a:ext cx="2328581" cy="2272041"/>
            <a:chOff x="0" y="0"/>
            <a:chExt cx="973459" cy="9498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46432" y="4936989"/>
            <a:ext cx="2328581" cy="2272041"/>
            <a:chOff x="0" y="0"/>
            <a:chExt cx="973459" cy="9498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3459" cy="949823"/>
            </a:xfrm>
            <a:custGeom>
              <a:avLst/>
              <a:gdLst/>
              <a:ahLst/>
              <a:cxnLst/>
              <a:rect l="l" t="t" r="r" b="b"/>
              <a:pathLst>
                <a:path w="973459" h="949823">
                  <a:moveTo>
                    <a:pt x="119691" y="0"/>
                  </a:moveTo>
                  <a:lnTo>
                    <a:pt x="853768" y="0"/>
                  </a:lnTo>
                  <a:cubicBezTo>
                    <a:pt x="885512" y="0"/>
                    <a:pt x="915956" y="12610"/>
                    <a:pt x="938402" y="35057"/>
                  </a:cubicBezTo>
                  <a:cubicBezTo>
                    <a:pt x="960849" y="57503"/>
                    <a:pt x="973459" y="87947"/>
                    <a:pt x="973459" y="119691"/>
                  </a:cubicBezTo>
                  <a:lnTo>
                    <a:pt x="973459" y="830132"/>
                  </a:lnTo>
                  <a:cubicBezTo>
                    <a:pt x="973459" y="861876"/>
                    <a:pt x="960849" y="892320"/>
                    <a:pt x="938402" y="914766"/>
                  </a:cubicBezTo>
                  <a:cubicBezTo>
                    <a:pt x="915956" y="937213"/>
                    <a:pt x="885512" y="949823"/>
                    <a:pt x="853768" y="949823"/>
                  </a:cubicBezTo>
                  <a:lnTo>
                    <a:pt x="119691" y="949823"/>
                  </a:lnTo>
                  <a:cubicBezTo>
                    <a:pt x="87947" y="949823"/>
                    <a:pt x="57503" y="937213"/>
                    <a:pt x="35057" y="914766"/>
                  </a:cubicBezTo>
                  <a:cubicBezTo>
                    <a:pt x="12610" y="892320"/>
                    <a:pt x="0" y="861876"/>
                    <a:pt x="0" y="830132"/>
                  </a:cubicBezTo>
                  <a:lnTo>
                    <a:pt x="0" y="119691"/>
                  </a:lnTo>
                  <a:cubicBezTo>
                    <a:pt x="0" y="87947"/>
                    <a:pt x="12610" y="57503"/>
                    <a:pt x="35057" y="35057"/>
                  </a:cubicBezTo>
                  <a:cubicBezTo>
                    <a:pt x="57503" y="12610"/>
                    <a:pt x="87947" y="0"/>
                    <a:pt x="11969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973459" cy="90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602668" y="5516864"/>
            <a:ext cx="232682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Uzbrojenie terenów inwestycyjnych</a:t>
            </a:r>
          </a:p>
          <a:p>
            <a:pPr algn="ctr">
              <a:lnSpc>
                <a:spcPts val="2100"/>
              </a:lnSpc>
            </a:pP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024739" y="5516864"/>
            <a:ext cx="2321693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Zrównoważona mobilność miejska (projekt partnerski 9 gmin BOF)</a:t>
            </a:r>
          </a:p>
          <a:p>
            <a:pPr algn="l">
              <a:lnSpc>
                <a:spcPts val="2100"/>
              </a:lnSpc>
            </a:pP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0347" y="5504616"/>
            <a:ext cx="2326821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Edukacja elementarna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Kształcenie zawodowe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Rewitalizacja społeczna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41682" y="5516864"/>
            <a:ext cx="2321693" cy="133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Centrum Kompetencji BOF (współpraca JST </a:t>
            </a:r>
          </a:p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z organizacjami pozarządowymi)</a:t>
            </a:r>
          </a:p>
          <a:p>
            <a:pPr algn="l">
              <a:lnSpc>
                <a:spcPts val="2100"/>
              </a:lnSpc>
            </a:pPr>
            <a:endParaRPr lang="en-US"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78587" y="4147055"/>
            <a:ext cx="1966104" cy="1284084"/>
            <a:chOff x="0" y="0"/>
            <a:chExt cx="821926" cy="5368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1926" cy="536809"/>
            </a:xfrm>
            <a:custGeom>
              <a:avLst/>
              <a:gdLst/>
              <a:ahLst/>
              <a:cxnLst/>
              <a:rect l="l" t="t" r="r" b="b"/>
              <a:pathLst>
                <a:path w="821926" h="536809">
                  <a:moveTo>
                    <a:pt x="141757" y="0"/>
                  </a:moveTo>
                  <a:lnTo>
                    <a:pt x="680169" y="0"/>
                  </a:lnTo>
                  <a:cubicBezTo>
                    <a:pt x="717766" y="0"/>
                    <a:pt x="753822" y="14935"/>
                    <a:pt x="780407" y="41520"/>
                  </a:cubicBezTo>
                  <a:cubicBezTo>
                    <a:pt x="806991" y="68104"/>
                    <a:pt x="821926" y="104161"/>
                    <a:pt x="821926" y="141757"/>
                  </a:cubicBezTo>
                  <a:lnTo>
                    <a:pt x="821926" y="395052"/>
                  </a:lnTo>
                  <a:cubicBezTo>
                    <a:pt x="821926" y="432648"/>
                    <a:pt x="806991" y="468705"/>
                    <a:pt x="780407" y="495289"/>
                  </a:cubicBezTo>
                  <a:cubicBezTo>
                    <a:pt x="753822" y="521874"/>
                    <a:pt x="717766" y="536809"/>
                    <a:pt x="680169" y="536809"/>
                  </a:cubicBezTo>
                  <a:lnTo>
                    <a:pt x="141757" y="536809"/>
                  </a:lnTo>
                  <a:cubicBezTo>
                    <a:pt x="104161" y="536809"/>
                    <a:pt x="68104" y="521874"/>
                    <a:pt x="41520" y="495289"/>
                  </a:cubicBezTo>
                  <a:cubicBezTo>
                    <a:pt x="14935" y="468705"/>
                    <a:pt x="0" y="432648"/>
                    <a:pt x="0" y="395052"/>
                  </a:cubicBezTo>
                  <a:lnTo>
                    <a:pt x="0" y="141757"/>
                  </a:lnTo>
                  <a:cubicBezTo>
                    <a:pt x="0" y="104161"/>
                    <a:pt x="14935" y="68104"/>
                    <a:pt x="41520" y="41520"/>
                  </a:cubicBezTo>
                  <a:cubicBezTo>
                    <a:pt x="68104" y="14935"/>
                    <a:pt x="104161" y="0"/>
                    <a:pt x="141757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821926" cy="489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500594" y="4147055"/>
            <a:ext cx="1966104" cy="1284084"/>
            <a:chOff x="0" y="0"/>
            <a:chExt cx="821926" cy="5368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21926" cy="536809"/>
            </a:xfrm>
            <a:custGeom>
              <a:avLst/>
              <a:gdLst/>
              <a:ahLst/>
              <a:cxnLst/>
              <a:rect l="l" t="t" r="r" b="b"/>
              <a:pathLst>
                <a:path w="821926" h="536809">
                  <a:moveTo>
                    <a:pt x="141757" y="0"/>
                  </a:moveTo>
                  <a:lnTo>
                    <a:pt x="680169" y="0"/>
                  </a:lnTo>
                  <a:cubicBezTo>
                    <a:pt x="717766" y="0"/>
                    <a:pt x="753822" y="14935"/>
                    <a:pt x="780407" y="41520"/>
                  </a:cubicBezTo>
                  <a:cubicBezTo>
                    <a:pt x="806991" y="68104"/>
                    <a:pt x="821926" y="104161"/>
                    <a:pt x="821926" y="141757"/>
                  </a:cubicBezTo>
                  <a:lnTo>
                    <a:pt x="821926" y="395052"/>
                  </a:lnTo>
                  <a:cubicBezTo>
                    <a:pt x="821926" y="432648"/>
                    <a:pt x="806991" y="468705"/>
                    <a:pt x="780407" y="495289"/>
                  </a:cubicBezTo>
                  <a:cubicBezTo>
                    <a:pt x="753822" y="521874"/>
                    <a:pt x="717766" y="536809"/>
                    <a:pt x="680169" y="536809"/>
                  </a:cubicBezTo>
                  <a:lnTo>
                    <a:pt x="141757" y="536809"/>
                  </a:lnTo>
                  <a:cubicBezTo>
                    <a:pt x="104161" y="536809"/>
                    <a:pt x="68104" y="521874"/>
                    <a:pt x="41520" y="495289"/>
                  </a:cubicBezTo>
                  <a:cubicBezTo>
                    <a:pt x="14935" y="468705"/>
                    <a:pt x="0" y="432648"/>
                    <a:pt x="0" y="395052"/>
                  </a:cubicBezTo>
                  <a:lnTo>
                    <a:pt x="0" y="141757"/>
                  </a:lnTo>
                  <a:cubicBezTo>
                    <a:pt x="0" y="104161"/>
                    <a:pt x="14935" y="68104"/>
                    <a:pt x="41520" y="41520"/>
                  </a:cubicBezTo>
                  <a:cubicBezTo>
                    <a:pt x="68104" y="14935"/>
                    <a:pt x="104161" y="0"/>
                    <a:pt x="141757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821926" cy="489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929489" y="4147055"/>
            <a:ext cx="1966104" cy="1284084"/>
            <a:chOff x="0" y="0"/>
            <a:chExt cx="821926" cy="5368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21926" cy="536809"/>
            </a:xfrm>
            <a:custGeom>
              <a:avLst/>
              <a:gdLst/>
              <a:ahLst/>
              <a:cxnLst/>
              <a:rect l="l" t="t" r="r" b="b"/>
              <a:pathLst>
                <a:path w="821926" h="536809">
                  <a:moveTo>
                    <a:pt x="141757" y="0"/>
                  </a:moveTo>
                  <a:lnTo>
                    <a:pt x="680169" y="0"/>
                  </a:lnTo>
                  <a:cubicBezTo>
                    <a:pt x="717766" y="0"/>
                    <a:pt x="753822" y="14935"/>
                    <a:pt x="780407" y="41520"/>
                  </a:cubicBezTo>
                  <a:cubicBezTo>
                    <a:pt x="806991" y="68104"/>
                    <a:pt x="821926" y="104161"/>
                    <a:pt x="821926" y="141757"/>
                  </a:cubicBezTo>
                  <a:lnTo>
                    <a:pt x="821926" y="395052"/>
                  </a:lnTo>
                  <a:cubicBezTo>
                    <a:pt x="821926" y="432648"/>
                    <a:pt x="806991" y="468705"/>
                    <a:pt x="780407" y="495289"/>
                  </a:cubicBezTo>
                  <a:cubicBezTo>
                    <a:pt x="753822" y="521874"/>
                    <a:pt x="717766" y="536809"/>
                    <a:pt x="680169" y="536809"/>
                  </a:cubicBezTo>
                  <a:lnTo>
                    <a:pt x="141757" y="536809"/>
                  </a:lnTo>
                  <a:cubicBezTo>
                    <a:pt x="104161" y="536809"/>
                    <a:pt x="68104" y="521874"/>
                    <a:pt x="41520" y="495289"/>
                  </a:cubicBezTo>
                  <a:cubicBezTo>
                    <a:pt x="14935" y="468705"/>
                    <a:pt x="0" y="432648"/>
                    <a:pt x="0" y="395052"/>
                  </a:cubicBezTo>
                  <a:lnTo>
                    <a:pt x="0" y="141757"/>
                  </a:lnTo>
                  <a:cubicBezTo>
                    <a:pt x="0" y="104161"/>
                    <a:pt x="14935" y="68104"/>
                    <a:pt x="41520" y="41520"/>
                  </a:cubicBezTo>
                  <a:cubicBezTo>
                    <a:pt x="68104" y="14935"/>
                    <a:pt x="104161" y="0"/>
                    <a:pt x="141757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47625"/>
              <a:ext cx="821926" cy="489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355957" y="4147055"/>
            <a:ext cx="1966104" cy="1284084"/>
            <a:chOff x="0" y="0"/>
            <a:chExt cx="821926" cy="53680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21926" cy="536809"/>
            </a:xfrm>
            <a:custGeom>
              <a:avLst/>
              <a:gdLst/>
              <a:ahLst/>
              <a:cxnLst/>
              <a:rect l="l" t="t" r="r" b="b"/>
              <a:pathLst>
                <a:path w="821926" h="536809">
                  <a:moveTo>
                    <a:pt x="141757" y="0"/>
                  </a:moveTo>
                  <a:lnTo>
                    <a:pt x="680169" y="0"/>
                  </a:lnTo>
                  <a:cubicBezTo>
                    <a:pt x="717766" y="0"/>
                    <a:pt x="753822" y="14935"/>
                    <a:pt x="780407" y="41520"/>
                  </a:cubicBezTo>
                  <a:cubicBezTo>
                    <a:pt x="806991" y="68104"/>
                    <a:pt x="821926" y="104161"/>
                    <a:pt x="821926" y="141757"/>
                  </a:cubicBezTo>
                  <a:lnTo>
                    <a:pt x="821926" y="395052"/>
                  </a:lnTo>
                  <a:cubicBezTo>
                    <a:pt x="821926" y="432648"/>
                    <a:pt x="806991" y="468705"/>
                    <a:pt x="780407" y="495289"/>
                  </a:cubicBezTo>
                  <a:cubicBezTo>
                    <a:pt x="753822" y="521874"/>
                    <a:pt x="717766" y="536809"/>
                    <a:pt x="680169" y="536809"/>
                  </a:cubicBezTo>
                  <a:lnTo>
                    <a:pt x="141757" y="536809"/>
                  </a:lnTo>
                  <a:cubicBezTo>
                    <a:pt x="104161" y="536809"/>
                    <a:pt x="68104" y="521874"/>
                    <a:pt x="41520" y="495289"/>
                  </a:cubicBezTo>
                  <a:cubicBezTo>
                    <a:pt x="14935" y="468705"/>
                    <a:pt x="0" y="432648"/>
                    <a:pt x="0" y="395052"/>
                  </a:cubicBezTo>
                  <a:lnTo>
                    <a:pt x="0" y="141757"/>
                  </a:lnTo>
                  <a:cubicBezTo>
                    <a:pt x="0" y="104161"/>
                    <a:pt x="14935" y="68104"/>
                    <a:pt x="41520" y="41520"/>
                  </a:cubicBezTo>
                  <a:cubicBezTo>
                    <a:pt x="68104" y="14935"/>
                    <a:pt x="104161" y="0"/>
                    <a:pt x="141757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47625"/>
              <a:ext cx="821926" cy="489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87078" y="4283002"/>
            <a:ext cx="1749124" cy="98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Projekty zintegrowane wielofunduszowo EFS + EFRR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09084" y="4406827"/>
            <a:ext cx="1749124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Projekty zintegrowane funkcjonalnie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37979" y="4406827"/>
            <a:ext cx="1749124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Projekty zintegrowane przestrzennie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464447" y="4406827"/>
            <a:ext cx="1749124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Projekty zintegrowane podmiotowo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36487" y="2175088"/>
            <a:ext cx="2847159" cy="494760"/>
            <a:chOff x="0" y="0"/>
            <a:chExt cx="1054503" cy="18324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054503" cy="183244"/>
            </a:xfrm>
            <a:custGeom>
              <a:avLst/>
              <a:gdLst/>
              <a:ahLst/>
              <a:cxnLst/>
              <a:rect l="l" t="t" r="r" b="b"/>
              <a:pathLst>
                <a:path w="1054503" h="183244">
                  <a:moveTo>
                    <a:pt x="91622" y="0"/>
                  </a:moveTo>
                  <a:lnTo>
                    <a:pt x="962881" y="0"/>
                  </a:lnTo>
                  <a:cubicBezTo>
                    <a:pt x="1013483" y="0"/>
                    <a:pt x="1054503" y="41021"/>
                    <a:pt x="1054503" y="91622"/>
                  </a:cubicBezTo>
                  <a:lnTo>
                    <a:pt x="1054503" y="91622"/>
                  </a:lnTo>
                  <a:cubicBezTo>
                    <a:pt x="1054503" y="142224"/>
                    <a:pt x="1013483" y="183244"/>
                    <a:pt x="962881" y="183244"/>
                  </a:cubicBezTo>
                  <a:lnTo>
                    <a:pt x="91622" y="183244"/>
                  </a:lnTo>
                  <a:cubicBezTo>
                    <a:pt x="41021" y="183244"/>
                    <a:pt x="0" y="142224"/>
                    <a:pt x="0" y="91622"/>
                  </a:cubicBezTo>
                  <a:lnTo>
                    <a:pt x="0" y="91622"/>
                  </a:lnTo>
                  <a:cubicBezTo>
                    <a:pt x="0" y="41021"/>
                    <a:pt x="41021" y="0"/>
                    <a:pt x="91622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38100"/>
              <a:ext cx="1054503" cy="14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terenów inwestycyjnych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637650" y="2180807"/>
            <a:ext cx="3202277" cy="494760"/>
            <a:chOff x="0" y="0"/>
            <a:chExt cx="1186028" cy="18324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86028" cy="183244"/>
            </a:xfrm>
            <a:custGeom>
              <a:avLst/>
              <a:gdLst/>
              <a:ahLst/>
              <a:cxnLst/>
              <a:rect l="l" t="t" r="r" b="b"/>
              <a:pathLst>
                <a:path w="1186028" h="183244">
                  <a:moveTo>
                    <a:pt x="87035" y="0"/>
                  </a:moveTo>
                  <a:lnTo>
                    <a:pt x="1098994" y="0"/>
                  </a:lnTo>
                  <a:cubicBezTo>
                    <a:pt x="1122077" y="0"/>
                    <a:pt x="1144214" y="9170"/>
                    <a:pt x="1160537" y="25492"/>
                  </a:cubicBezTo>
                  <a:cubicBezTo>
                    <a:pt x="1176859" y="41814"/>
                    <a:pt x="1186028" y="63952"/>
                    <a:pt x="1186028" y="87035"/>
                  </a:cubicBezTo>
                  <a:lnTo>
                    <a:pt x="1186028" y="96210"/>
                  </a:lnTo>
                  <a:cubicBezTo>
                    <a:pt x="1186028" y="119293"/>
                    <a:pt x="1176859" y="141430"/>
                    <a:pt x="1160537" y="157753"/>
                  </a:cubicBezTo>
                  <a:cubicBezTo>
                    <a:pt x="1144214" y="174075"/>
                    <a:pt x="1122077" y="183244"/>
                    <a:pt x="1098994" y="183244"/>
                  </a:cubicBezTo>
                  <a:lnTo>
                    <a:pt x="87035" y="183244"/>
                  </a:lnTo>
                  <a:cubicBezTo>
                    <a:pt x="63952" y="183244"/>
                    <a:pt x="41814" y="174075"/>
                    <a:pt x="25492" y="157753"/>
                  </a:cubicBezTo>
                  <a:cubicBezTo>
                    <a:pt x="9170" y="141430"/>
                    <a:pt x="0" y="119293"/>
                    <a:pt x="0" y="96210"/>
                  </a:cubicBezTo>
                  <a:lnTo>
                    <a:pt x="0" y="87035"/>
                  </a:lnTo>
                  <a:cubicBezTo>
                    <a:pt x="0" y="63952"/>
                    <a:pt x="9170" y="41814"/>
                    <a:pt x="25492" y="25492"/>
                  </a:cubicBezTo>
                  <a:cubicBezTo>
                    <a:pt x="41814" y="9170"/>
                    <a:pt x="63952" y="0"/>
                    <a:pt x="87035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38100"/>
              <a:ext cx="1186028" cy="14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gospodarki niskoemisyjnej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3637650" y="2774623"/>
            <a:ext cx="4333647" cy="494760"/>
            <a:chOff x="0" y="0"/>
            <a:chExt cx="1605054" cy="183244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605054" cy="183244"/>
            </a:xfrm>
            <a:custGeom>
              <a:avLst/>
              <a:gdLst/>
              <a:ahLst/>
              <a:cxnLst/>
              <a:rect l="l" t="t" r="r" b="b"/>
              <a:pathLst>
                <a:path w="1605054" h="183244">
                  <a:moveTo>
                    <a:pt x="64313" y="0"/>
                  </a:moveTo>
                  <a:lnTo>
                    <a:pt x="1540742" y="0"/>
                  </a:lnTo>
                  <a:cubicBezTo>
                    <a:pt x="1557798" y="0"/>
                    <a:pt x="1574157" y="6776"/>
                    <a:pt x="1586218" y="18837"/>
                  </a:cubicBezTo>
                  <a:cubicBezTo>
                    <a:pt x="1598279" y="30898"/>
                    <a:pt x="1605054" y="47256"/>
                    <a:pt x="1605054" y="64313"/>
                  </a:cubicBezTo>
                  <a:lnTo>
                    <a:pt x="1605054" y="118932"/>
                  </a:lnTo>
                  <a:cubicBezTo>
                    <a:pt x="1605054" y="135988"/>
                    <a:pt x="1598279" y="152347"/>
                    <a:pt x="1586218" y="164408"/>
                  </a:cubicBezTo>
                  <a:cubicBezTo>
                    <a:pt x="1574157" y="176469"/>
                    <a:pt x="1557798" y="183244"/>
                    <a:pt x="1540742" y="183244"/>
                  </a:cubicBezTo>
                  <a:lnTo>
                    <a:pt x="64313" y="183244"/>
                  </a:lnTo>
                  <a:cubicBezTo>
                    <a:pt x="47256" y="183244"/>
                    <a:pt x="30898" y="176469"/>
                    <a:pt x="18837" y="164408"/>
                  </a:cubicBezTo>
                  <a:cubicBezTo>
                    <a:pt x="6776" y="152347"/>
                    <a:pt x="0" y="135988"/>
                    <a:pt x="0" y="118932"/>
                  </a:cubicBezTo>
                  <a:lnTo>
                    <a:pt x="0" y="64313"/>
                  </a:lnTo>
                  <a:cubicBezTo>
                    <a:pt x="0" y="47256"/>
                    <a:pt x="6776" y="30898"/>
                    <a:pt x="18837" y="18837"/>
                  </a:cubicBezTo>
                  <a:cubicBezTo>
                    <a:pt x="30898" y="6776"/>
                    <a:pt x="47256" y="0"/>
                    <a:pt x="64313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38100"/>
              <a:ext cx="1605054" cy="14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usług społecznych wraz z infrastrukturą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992327" y="2175088"/>
            <a:ext cx="2754648" cy="494760"/>
            <a:chOff x="0" y="0"/>
            <a:chExt cx="1020240" cy="18324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020240" cy="183244"/>
            </a:xfrm>
            <a:custGeom>
              <a:avLst/>
              <a:gdLst/>
              <a:ahLst/>
              <a:cxnLst/>
              <a:rect l="l" t="t" r="r" b="b"/>
              <a:pathLst>
                <a:path w="1020240" h="183244">
                  <a:moveTo>
                    <a:pt x="91622" y="0"/>
                  </a:moveTo>
                  <a:lnTo>
                    <a:pt x="928618" y="0"/>
                  </a:lnTo>
                  <a:cubicBezTo>
                    <a:pt x="952918" y="0"/>
                    <a:pt x="976222" y="9653"/>
                    <a:pt x="993404" y="26836"/>
                  </a:cubicBezTo>
                  <a:cubicBezTo>
                    <a:pt x="1010587" y="44018"/>
                    <a:pt x="1020240" y="67322"/>
                    <a:pt x="1020240" y="91622"/>
                  </a:cubicBezTo>
                  <a:lnTo>
                    <a:pt x="1020240" y="91622"/>
                  </a:lnTo>
                  <a:cubicBezTo>
                    <a:pt x="1020240" y="142224"/>
                    <a:pt x="979219" y="183244"/>
                    <a:pt x="928618" y="183244"/>
                  </a:cubicBezTo>
                  <a:lnTo>
                    <a:pt x="91622" y="183244"/>
                  </a:lnTo>
                  <a:cubicBezTo>
                    <a:pt x="41021" y="183244"/>
                    <a:pt x="0" y="142224"/>
                    <a:pt x="0" y="91622"/>
                  </a:cubicBezTo>
                  <a:lnTo>
                    <a:pt x="0" y="91622"/>
                  </a:lnTo>
                  <a:cubicBezTo>
                    <a:pt x="0" y="41021"/>
                    <a:pt x="41021" y="0"/>
                    <a:pt x="91622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38100"/>
              <a:ext cx="1020240" cy="14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edukacji przedszkolnej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36487" y="3374158"/>
            <a:ext cx="4873072" cy="494760"/>
            <a:chOff x="0" y="0"/>
            <a:chExt cx="1804842" cy="183244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804842" cy="183244"/>
            </a:xfrm>
            <a:custGeom>
              <a:avLst/>
              <a:gdLst/>
              <a:ahLst/>
              <a:cxnLst/>
              <a:rect l="l" t="t" r="r" b="b"/>
              <a:pathLst>
                <a:path w="1804842" h="183244">
                  <a:moveTo>
                    <a:pt x="57194" y="0"/>
                  </a:moveTo>
                  <a:lnTo>
                    <a:pt x="1747648" y="0"/>
                  </a:lnTo>
                  <a:cubicBezTo>
                    <a:pt x="1779235" y="0"/>
                    <a:pt x="1804842" y="25606"/>
                    <a:pt x="1804842" y="57194"/>
                  </a:cubicBezTo>
                  <a:lnTo>
                    <a:pt x="1804842" y="126051"/>
                  </a:lnTo>
                  <a:cubicBezTo>
                    <a:pt x="1804842" y="157638"/>
                    <a:pt x="1779235" y="183244"/>
                    <a:pt x="1747648" y="183244"/>
                  </a:cubicBezTo>
                  <a:lnTo>
                    <a:pt x="57194" y="183244"/>
                  </a:lnTo>
                  <a:cubicBezTo>
                    <a:pt x="25606" y="183244"/>
                    <a:pt x="0" y="157638"/>
                    <a:pt x="0" y="126051"/>
                  </a:cubicBezTo>
                  <a:lnTo>
                    <a:pt x="0" y="57194"/>
                  </a:lnTo>
                  <a:cubicBezTo>
                    <a:pt x="0" y="25606"/>
                    <a:pt x="25606" y="0"/>
                    <a:pt x="57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38100"/>
              <a:ext cx="1804842" cy="14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instytucji popularyzujacych naukę i innowacje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36487" y="2774623"/>
            <a:ext cx="2847159" cy="494760"/>
            <a:chOff x="0" y="0"/>
            <a:chExt cx="1054503" cy="18324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054503" cy="183244"/>
            </a:xfrm>
            <a:custGeom>
              <a:avLst/>
              <a:gdLst/>
              <a:ahLst/>
              <a:cxnLst/>
              <a:rect l="l" t="t" r="r" b="b"/>
              <a:pathLst>
                <a:path w="1054503" h="183244">
                  <a:moveTo>
                    <a:pt x="91622" y="0"/>
                  </a:moveTo>
                  <a:lnTo>
                    <a:pt x="962881" y="0"/>
                  </a:lnTo>
                  <a:cubicBezTo>
                    <a:pt x="1013483" y="0"/>
                    <a:pt x="1054503" y="41021"/>
                    <a:pt x="1054503" y="91622"/>
                  </a:cubicBezTo>
                  <a:lnTo>
                    <a:pt x="1054503" y="91622"/>
                  </a:lnTo>
                  <a:cubicBezTo>
                    <a:pt x="1054503" y="142224"/>
                    <a:pt x="1013483" y="183244"/>
                    <a:pt x="962881" y="183244"/>
                  </a:cubicBezTo>
                  <a:lnTo>
                    <a:pt x="91622" y="183244"/>
                  </a:lnTo>
                  <a:cubicBezTo>
                    <a:pt x="41021" y="183244"/>
                    <a:pt x="0" y="142224"/>
                    <a:pt x="0" y="91622"/>
                  </a:cubicBezTo>
                  <a:lnTo>
                    <a:pt x="0" y="91622"/>
                  </a:lnTo>
                  <a:cubicBezTo>
                    <a:pt x="0" y="41021"/>
                    <a:pt x="41021" y="0"/>
                    <a:pt x="91622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38100"/>
              <a:ext cx="1054503" cy="14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50"/>
                </a:lnSpc>
              </a:pPr>
              <a:r>
                <a:rPr lang="en-US" sz="15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kształcenia zawodowego</a:t>
              </a: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579252" y="2217247"/>
            <a:ext cx="5576498" cy="4170242"/>
            <a:chOff x="0" y="0"/>
            <a:chExt cx="2065369" cy="15445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5369" cy="1544534"/>
            </a:xfrm>
            <a:custGeom>
              <a:avLst/>
              <a:gdLst/>
              <a:ahLst/>
              <a:cxnLst/>
              <a:rect l="l" t="t" r="r" b="b"/>
              <a:pathLst>
                <a:path w="2065369" h="1544534">
                  <a:moveTo>
                    <a:pt x="34708" y="0"/>
                  </a:moveTo>
                  <a:lnTo>
                    <a:pt x="2030662" y="0"/>
                  </a:lnTo>
                  <a:cubicBezTo>
                    <a:pt x="2049830" y="0"/>
                    <a:pt x="2065369" y="15539"/>
                    <a:pt x="2065369" y="34708"/>
                  </a:cubicBezTo>
                  <a:lnTo>
                    <a:pt x="2065369" y="1509826"/>
                  </a:lnTo>
                  <a:cubicBezTo>
                    <a:pt x="2065369" y="1528995"/>
                    <a:pt x="2049830" y="1544534"/>
                    <a:pt x="2030662" y="1544534"/>
                  </a:cubicBezTo>
                  <a:lnTo>
                    <a:pt x="34708" y="1544534"/>
                  </a:lnTo>
                  <a:cubicBezTo>
                    <a:pt x="15539" y="1544534"/>
                    <a:pt x="0" y="1528995"/>
                    <a:pt x="0" y="1509826"/>
                  </a:cubicBezTo>
                  <a:lnTo>
                    <a:pt x="0" y="34708"/>
                  </a:lnTo>
                  <a:cubicBezTo>
                    <a:pt x="0" y="15539"/>
                    <a:pt x="15539" y="0"/>
                    <a:pt x="3470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2065369" cy="1496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6487" y="2362157"/>
            <a:ext cx="4158085" cy="2085423"/>
            <a:chOff x="0" y="0"/>
            <a:chExt cx="1646533" cy="8257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6533" cy="825793"/>
            </a:xfrm>
            <a:custGeom>
              <a:avLst/>
              <a:gdLst/>
              <a:ahLst/>
              <a:cxnLst/>
              <a:rect l="l" t="t" r="r" b="b"/>
              <a:pathLst>
                <a:path w="1646533" h="825793">
                  <a:moveTo>
                    <a:pt x="67028" y="0"/>
                  </a:moveTo>
                  <a:lnTo>
                    <a:pt x="1579505" y="0"/>
                  </a:lnTo>
                  <a:cubicBezTo>
                    <a:pt x="1616524" y="0"/>
                    <a:pt x="1646533" y="30010"/>
                    <a:pt x="1646533" y="67028"/>
                  </a:cubicBezTo>
                  <a:lnTo>
                    <a:pt x="1646533" y="758765"/>
                  </a:lnTo>
                  <a:cubicBezTo>
                    <a:pt x="1646533" y="776542"/>
                    <a:pt x="1639471" y="793591"/>
                    <a:pt x="1626901" y="806161"/>
                  </a:cubicBezTo>
                  <a:cubicBezTo>
                    <a:pt x="1614331" y="818731"/>
                    <a:pt x="1597282" y="825793"/>
                    <a:pt x="1579505" y="825793"/>
                  </a:cubicBezTo>
                  <a:lnTo>
                    <a:pt x="67028" y="825793"/>
                  </a:lnTo>
                  <a:cubicBezTo>
                    <a:pt x="30010" y="825793"/>
                    <a:pt x="0" y="795784"/>
                    <a:pt x="0" y="758765"/>
                  </a:cubicBezTo>
                  <a:lnTo>
                    <a:pt x="0" y="67028"/>
                  </a:lnTo>
                  <a:cubicBezTo>
                    <a:pt x="0" y="49251"/>
                    <a:pt x="7062" y="32202"/>
                    <a:pt x="19632" y="19632"/>
                  </a:cubicBezTo>
                  <a:cubicBezTo>
                    <a:pt x="32202" y="7062"/>
                    <a:pt x="49251" y="0"/>
                    <a:pt x="67028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1646533" cy="778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39372" y="1682819"/>
            <a:ext cx="996849" cy="9968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22072" y="1865520"/>
            <a:ext cx="631448" cy="631448"/>
          </a:xfrm>
          <a:custGeom>
            <a:avLst/>
            <a:gdLst/>
            <a:ahLst/>
            <a:cxnLst/>
            <a:rect l="l" t="t" r="r" b="b"/>
            <a:pathLst>
              <a:path w="631448" h="631448">
                <a:moveTo>
                  <a:pt x="0" y="0"/>
                </a:moveTo>
                <a:lnTo>
                  <a:pt x="631448" y="0"/>
                </a:lnTo>
                <a:lnTo>
                  <a:pt x="631448" y="631448"/>
                </a:lnTo>
                <a:lnTo>
                  <a:pt x="0" y="631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36487" y="4628555"/>
            <a:ext cx="8816134" cy="2462022"/>
            <a:chOff x="0" y="0"/>
            <a:chExt cx="3265297" cy="9118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65297" cy="911860"/>
            </a:xfrm>
            <a:custGeom>
              <a:avLst/>
              <a:gdLst/>
              <a:ahLst/>
              <a:cxnLst/>
              <a:rect l="l" t="t" r="r" b="b"/>
              <a:pathLst>
                <a:path w="3265297" h="911860">
                  <a:moveTo>
                    <a:pt x="3265297" y="21954"/>
                  </a:moveTo>
                  <a:lnTo>
                    <a:pt x="3265297" y="889906"/>
                  </a:lnTo>
                  <a:cubicBezTo>
                    <a:pt x="3265297" y="902031"/>
                    <a:pt x="3255468" y="911860"/>
                    <a:pt x="3243343" y="911860"/>
                  </a:cubicBezTo>
                  <a:lnTo>
                    <a:pt x="21954" y="911860"/>
                  </a:lnTo>
                  <a:cubicBezTo>
                    <a:pt x="9829" y="911860"/>
                    <a:pt x="0" y="902031"/>
                    <a:pt x="0" y="889906"/>
                  </a:cubicBezTo>
                  <a:lnTo>
                    <a:pt x="0" y="21954"/>
                  </a:lnTo>
                  <a:cubicBezTo>
                    <a:pt x="0" y="9829"/>
                    <a:pt x="9829" y="0"/>
                    <a:pt x="21954" y="0"/>
                  </a:cubicBezTo>
                  <a:lnTo>
                    <a:pt x="3243343" y="0"/>
                  </a:lnTo>
                  <a:cubicBezTo>
                    <a:pt x="3255468" y="0"/>
                    <a:pt x="3265297" y="9829"/>
                    <a:pt x="3265297" y="21954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3265297" cy="8642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420231" y="1622402"/>
            <a:ext cx="3905917" cy="2606338"/>
          </a:xfrm>
          <a:custGeom>
            <a:avLst/>
            <a:gdLst/>
            <a:ahLst/>
            <a:cxnLst/>
            <a:rect l="l" t="t" r="r" b="b"/>
            <a:pathLst>
              <a:path w="3905917" h="2606338">
                <a:moveTo>
                  <a:pt x="0" y="0"/>
                </a:moveTo>
                <a:lnTo>
                  <a:pt x="3905917" y="0"/>
                </a:lnTo>
                <a:lnTo>
                  <a:pt x="3905917" y="2606338"/>
                </a:lnTo>
                <a:lnTo>
                  <a:pt x="0" y="26063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420231" y="4362594"/>
            <a:ext cx="3905917" cy="2599158"/>
          </a:xfrm>
          <a:custGeom>
            <a:avLst/>
            <a:gdLst/>
            <a:ahLst/>
            <a:cxnLst/>
            <a:rect l="l" t="t" r="r" b="b"/>
            <a:pathLst>
              <a:path w="3905917" h="2599158">
                <a:moveTo>
                  <a:pt x="0" y="0"/>
                </a:moveTo>
                <a:lnTo>
                  <a:pt x="3905917" y="0"/>
                </a:lnTo>
                <a:lnTo>
                  <a:pt x="3905917" y="2599158"/>
                </a:lnTo>
                <a:lnTo>
                  <a:pt x="0" y="25991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6487" y="2764222"/>
            <a:ext cx="4002618" cy="146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68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umów: 42 konkursowe, 22 pozakonkursowe, 4 w trybie nadzwyczajnym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wartość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462,3 mln zł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w tym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346,8 mln zł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5799" y="4931714"/>
            <a:ext cx="3863306" cy="80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70"/>
              </a:lnSpc>
            </a:pPr>
            <a:r>
              <a:rPr lang="en-US" sz="23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PRZYJACIELE DZIECI - NOWE PRZEDSZKOLE W GRABÓWCE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6487" y="675074"/>
            <a:ext cx="9019927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ZINTEGROWANE INWESTYCJE TERYTORIALNE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5799" y="5990896"/>
            <a:ext cx="3693120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Gmina Supraśl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1,24 mln zł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79680" y="1835665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675074"/>
            <a:ext cx="9117113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ROZWÓJ LOKALNY KIEROWANY PRZEZ SPOŁECZNOŚĆ (RLKS) </a:t>
            </a:r>
          </a:p>
          <a:p>
            <a:pPr marL="0" lvl="0" indent="0" algn="l">
              <a:lnSpc>
                <a:spcPts val="3600"/>
              </a:lnSpc>
            </a:pPr>
            <a:endParaRPr lang="en-US" sz="40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1520" y="1906071"/>
            <a:ext cx="8770724" cy="192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Podlaskie było </a:t>
            </a:r>
            <a:r>
              <a:rPr lang="en-US" sz="1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jednym z dwóch województw w Polsce</a:t>
            </a: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które w pełni wykorzystały formułę wielofunduszowego instrumentu Rozwój Lokalny Kierowany przez Społeczność (RLKS). 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Celem instrumentu RLKS było </a:t>
            </a:r>
            <a:r>
              <a:rPr lang="en-US" sz="1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pobudzenie aktywności społeczności lokalnych oraz wspieranie oddolnych inicjatyw na rzecz rozwoju lokalnego</a:t>
            </a: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36487" y="4473102"/>
            <a:ext cx="4240313" cy="2183067"/>
            <a:chOff x="0" y="0"/>
            <a:chExt cx="1570486" cy="8085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0486" cy="808543"/>
            </a:xfrm>
            <a:custGeom>
              <a:avLst/>
              <a:gdLst/>
              <a:ahLst/>
              <a:cxnLst/>
              <a:rect l="l" t="t" r="r" b="b"/>
              <a:pathLst>
                <a:path w="1570486" h="808543">
                  <a:moveTo>
                    <a:pt x="65728" y="0"/>
                  </a:moveTo>
                  <a:lnTo>
                    <a:pt x="1504758" y="0"/>
                  </a:lnTo>
                  <a:cubicBezTo>
                    <a:pt x="1522190" y="0"/>
                    <a:pt x="1538908" y="6925"/>
                    <a:pt x="1551235" y="19251"/>
                  </a:cubicBezTo>
                  <a:cubicBezTo>
                    <a:pt x="1563561" y="31578"/>
                    <a:pt x="1570486" y="48296"/>
                    <a:pt x="1570486" y="65728"/>
                  </a:cubicBezTo>
                  <a:lnTo>
                    <a:pt x="1570486" y="742815"/>
                  </a:lnTo>
                  <a:cubicBezTo>
                    <a:pt x="1570486" y="779116"/>
                    <a:pt x="1541058" y="808543"/>
                    <a:pt x="1504758" y="808543"/>
                  </a:cubicBezTo>
                  <a:lnTo>
                    <a:pt x="65728" y="808543"/>
                  </a:lnTo>
                  <a:cubicBezTo>
                    <a:pt x="29428" y="808543"/>
                    <a:pt x="0" y="779116"/>
                    <a:pt x="0" y="742815"/>
                  </a:cubicBezTo>
                  <a:lnTo>
                    <a:pt x="0" y="65728"/>
                  </a:lnTo>
                  <a:cubicBezTo>
                    <a:pt x="0" y="29428"/>
                    <a:pt x="29428" y="0"/>
                    <a:pt x="657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1570486" cy="760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95044" y="4473102"/>
            <a:ext cx="4240313" cy="2183067"/>
            <a:chOff x="0" y="0"/>
            <a:chExt cx="1570486" cy="8085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70486" cy="808543"/>
            </a:xfrm>
            <a:custGeom>
              <a:avLst/>
              <a:gdLst/>
              <a:ahLst/>
              <a:cxnLst/>
              <a:rect l="l" t="t" r="r" b="b"/>
              <a:pathLst>
                <a:path w="1570486" h="808543">
                  <a:moveTo>
                    <a:pt x="65728" y="0"/>
                  </a:moveTo>
                  <a:lnTo>
                    <a:pt x="1504758" y="0"/>
                  </a:lnTo>
                  <a:cubicBezTo>
                    <a:pt x="1522190" y="0"/>
                    <a:pt x="1538908" y="6925"/>
                    <a:pt x="1551235" y="19251"/>
                  </a:cubicBezTo>
                  <a:cubicBezTo>
                    <a:pt x="1563561" y="31578"/>
                    <a:pt x="1570486" y="48296"/>
                    <a:pt x="1570486" y="65728"/>
                  </a:cubicBezTo>
                  <a:lnTo>
                    <a:pt x="1570486" y="742815"/>
                  </a:lnTo>
                  <a:cubicBezTo>
                    <a:pt x="1570486" y="779116"/>
                    <a:pt x="1541058" y="808543"/>
                    <a:pt x="1504758" y="808543"/>
                  </a:cubicBezTo>
                  <a:lnTo>
                    <a:pt x="65728" y="808543"/>
                  </a:lnTo>
                  <a:cubicBezTo>
                    <a:pt x="29428" y="808543"/>
                    <a:pt x="0" y="779116"/>
                    <a:pt x="0" y="742815"/>
                  </a:cubicBezTo>
                  <a:lnTo>
                    <a:pt x="0" y="65728"/>
                  </a:lnTo>
                  <a:cubicBezTo>
                    <a:pt x="0" y="29428"/>
                    <a:pt x="29428" y="0"/>
                    <a:pt x="6572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1570486" cy="760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97122" y="3999793"/>
            <a:ext cx="4546587" cy="626959"/>
            <a:chOff x="0" y="0"/>
            <a:chExt cx="1683921" cy="2322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3921" cy="232207"/>
            </a:xfrm>
            <a:custGeom>
              <a:avLst/>
              <a:gdLst/>
              <a:ahLst/>
              <a:cxnLst/>
              <a:rect l="l" t="t" r="r" b="b"/>
              <a:pathLst>
                <a:path w="1683921" h="232207">
                  <a:moveTo>
                    <a:pt x="61301" y="0"/>
                  </a:moveTo>
                  <a:lnTo>
                    <a:pt x="1622620" y="0"/>
                  </a:lnTo>
                  <a:cubicBezTo>
                    <a:pt x="1656476" y="0"/>
                    <a:pt x="1683921" y="27445"/>
                    <a:pt x="1683921" y="61301"/>
                  </a:cubicBezTo>
                  <a:lnTo>
                    <a:pt x="1683921" y="170906"/>
                  </a:lnTo>
                  <a:cubicBezTo>
                    <a:pt x="1683921" y="187164"/>
                    <a:pt x="1677462" y="202756"/>
                    <a:pt x="1665966" y="214252"/>
                  </a:cubicBezTo>
                  <a:cubicBezTo>
                    <a:pt x="1654470" y="225749"/>
                    <a:pt x="1638878" y="232207"/>
                    <a:pt x="1622620" y="232207"/>
                  </a:cubicBezTo>
                  <a:lnTo>
                    <a:pt x="61301" y="232207"/>
                  </a:lnTo>
                  <a:cubicBezTo>
                    <a:pt x="27445" y="232207"/>
                    <a:pt x="0" y="204762"/>
                    <a:pt x="0" y="170906"/>
                  </a:cubicBezTo>
                  <a:lnTo>
                    <a:pt x="0" y="61301"/>
                  </a:lnTo>
                  <a:cubicBezTo>
                    <a:pt x="0" y="45043"/>
                    <a:pt x="6458" y="29451"/>
                    <a:pt x="17955" y="17955"/>
                  </a:cubicBezTo>
                  <a:cubicBezTo>
                    <a:pt x="29451" y="6458"/>
                    <a:pt x="45043" y="0"/>
                    <a:pt x="61301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1683921" cy="184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36487" y="4760864"/>
            <a:ext cx="4158934" cy="133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5" lvl="1" indent="-161927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Projekty finansowane z EFRR w ramach Osi priorytetowej VIII Infrastruktura dla usług użyteczności publicznej </a:t>
            </a:r>
          </a:p>
          <a:p>
            <a:pPr marL="323855" lvl="1" indent="-161927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</a:t>
            </a: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124,5 mln zł</a:t>
            </a:r>
          </a:p>
          <a:p>
            <a:pPr marL="323855" lvl="1" indent="-161927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85%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4299" y="4201830"/>
            <a:ext cx="4007763" cy="22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20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RLKS w RPOWP 2014-2020: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95044" y="4760864"/>
            <a:ext cx="4158934" cy="106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5" lvl="1" indent="-161927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Projekty finansowane z EFS w ramach Osi priorytetowej IX Rozwój Lokalny</a:t>
            </a:r>
          </a:p>
          <a:p>
            <a:pPr marL="323855" lvl="1" indent="-161927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</a:t>
            </a: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97,7 mln zł</a:t>
            </a:r>
          </a:p>
          <a:p>
            <a:pPr marL="323855" lvl="1" indent="-161927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95%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79680" y="1835665"/>
            <a:ext cx="4169090" cy="834210"/>
          </a:xfrm>
          <a:custGeom>
            <a:avLst/>
            <a:gdLst/>
            <a:ahLst/>
            <a:cxnLst/>
            <a:rect l="l" t="t" r="r" b="b"/>
            <a:pathLst>
              <a:path w="4169090" h="834210">
                <a:moveTo>
                  <a:pt x="0" y="0"/>
                </a:moveTo>
                <a:lnTo>
                  <a:pt x="4169090" y="0"/>
                </a:lnTo>
                <a:lnTo>
                  <a:pt x="4169090" y="834210"/>
                </a:lnTo>
                <a:lnTo>
                  <a:pt x="0" y="83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6014" r="-67935" b="-2769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6487" y="675074"/>
            <a:ext cx="9117113" cy="141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40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ROZWÓJ LOKALNY KIEROWANY PRZEZ SPOŁECZNOŚĆ (RLKS) </a:t>
            </a:r>
          </a:p>
          <a:p>
            <a:pPr marL="0" lvl="0" indent="0" algn="l">
              <a:lnSpc>
                <a:spcPts val="3600"/>
              </a:lnSpc>
            </a:pPr>
            <a:endParaRPr lang="en-US" sz="4000">
              <a:solidFill>
                <a:srgbClr val="1F3685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9490" y="1673561"/>
            <a:ext cx="4640635" cy="5467920"/>
            <a:chOff x="0" y="0"/>
            <a:chExt cx="6602768" cy="7779842"/>
          </a:xfrm>
        </p:grpSpPr>
        <p:sp>
          <p:nvSpPr>
            <p:cNvPr id="5" name="Freeform 5" descr="C:\Users\aneta.gryc\AppData\Local\Microsoft\Windows\Temporary Internet Files\Content.Outlook\F0NOOLAQ\LGD - MAPKA+ZIT.bmp"/>
            <p:cNvSpPr/>
            <p:nvPr/>
          </p:nvSpPr>
          <p:spPr>
            <a:xfrm>
              <a:off x="0" y="0"/>
              <a:ext cx="6602730" cy="7779893"/>
            </a:xfrm>
            <a:custGeom>
              <a:avLst/>
              <a:gdLst/>
              <a:ahLst/>
              <a:cxnLst/>
              <a:rect l="l" t="t" r="r" b="b"/>
              <a:pathLst>
                <a:path w="6602730" h="7779893">
                  <a:moveTo>
                    <a:pt x="0" y="0"/>
                  </a:moveTo>
                  <a:lnTo>
                    <a:pt x="6602730" y="0"/>
                  </a:lnTo>
                  <a:lnTo>
                    <a:pt x="6602730" y="7779893"/>
                  </a:lnTo>
                  <a:lnTo>
                    <a:pt x="0" y="777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987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893567" y="1673561"/>
            <a:ext cx="4604062" cy="2533805"/>
            <a:chOff x="0" y="0"/>
            <a:chExt cx="1705208" cy="93844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5208" cy="938446"/>
            </a:xfrm>
            <a:custGeom>
              <a:avLst/>
              <a:gdLst/>
              <a:ahLst/>
              <a:cxnLst/>
              <a:rect l="l" t="t" r="r" b="b"/>
              <a:pathLst>
                <a:path w="1705208" h="938446">
                  <a:moveTo>
                    <a:pt x="60535" y="0"/>
                  </a:moveTo>
                  <a:lnTo>
                    <a:pt x="1644673" y="0"/>
                  </a:lnTo>
                  <a:cubicBezTo>
                    <a:pt x="1678106" y="0"/>
                    <a:pt x="1705208" y="27103"/>
                    <a:pt x="1705208" y="60535"/>
                  </a:cubicBezTo>
                  <a:lnTo>
                    <a:pt x="1705208" y="877911"/>
                  </a:lnTo>
                  <a:cubicBezTo>
                    <a:pt x="1705208" y="893966"/>
                    <a:pt x="1698830" y="909363"/>
                    <a:pt x="1687478" y="920716"/>
                  </a:cubicBezTo>
                  <a:cubicBezTo>
                    <a:pt x="1676125" y="932069"/>
                    <a:pt x="1660728" y="938446"/>
                    <a:pt x="1644673" y="938446"/>
                  </a:cubicBezTo>
                  <a:lnTo>
                    <a:pt x="60535" y="938446"/>
                  </a:lnTo>
                  <a:cubicBezTo>
                    <a:pt x="27103" y="938446"/>
                    <a:pt x="0" y="911344"/>
                    <a:pt x="0" y="877911"/>
                  </a:cubicBezTo>
                  <a:lnTo>
                    <a:pt x="0" y="60535"/>
                  </a:lnTo>
                  <a:cubicBezTo>
                    <a:pt x="0" y="27103"/>
                    <a:pt x="27103" y="0"/>
                    <a:pt x="60535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705208" cy="890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72244" y="1816408"/>
            <a:ext cx="4135937" cy="271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12 Lokalnych Grup Działania</a:t>
            </a: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(LGD), które wdrażały Lokalne Strategie Rozwoju (LSR). </a:t>
            </a:r>
          </a:p>
          <a:p>
            <a:pPr algn="l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LGD obejmowały zarówno obszary wiejskie, jak i miejsko-wiejskie.</a:t>
            </a:r>
          </a:p>
          <a:p>
            <a:pPr algn="l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Rozwój lokalny wspierano poprzez realizację projektów inwestycyjnych, społecznych 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edukacyjnych. </a:t>
            </a:r>
          </a:p>
          <a:p>
            <a:pPr algn="l">
              <a:lnSpc>
                <a:spcPts val="1960"/>
              </a:lnSpc>
            </a:pPr>
            <a:endParaRPr lang="en-US" sz="14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Zakres działań obejmował: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876800" y="4680100"/>
            <a:ext cx="2318799" cy="476250"/>
            <a:chOff x="0" y="0"/>
            <a:chExt cx="858814" cy="1763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8814" cy="176389"/>
            </a:xfrm>
            <a:custGeom>
              <a:avLst/>
              <a:gdLst/>
              <a:ahLst/>
              <a:cxnLst/>
              <a:rect l="l" t="t" r="r" b="b"/>
              <a:pathLst>
                <a:path w="858814" h="176389">
                  <a:moveTo>
                    <a:pt x="88194" y="0"/>
                  </a:moveTo>
                  <a:lnTo>
                    <a:pt x="770620" y="0"/>
                  </a:lnTo>
                  <a:cubicBezTo>
                    <a:pt x="794010" y="0"/>
                    <a:pt x="816443" y="9292"/>
                    <a:pt x="832983" y="25832"/>
                  </a:cubicBezTo>
                  <a:cubicBezTo>
                    <a:pt x="849522" y="42371"/>
                    <a:pt x="858814" y="64804"/>
                    <a:pt x="858814" y="88194"/>
                  </a:cubicBezTo>
                  <a:lnTo>
                    <a:pt x="858814" y="88194"/>
                  </a:lnTo>
                  <a:cubicBezTo>
                    <a:pt x="858814" y="136903"/>
                    <a:pt x="819328" y="176389"/>
                    <a:pt x="770620" y="176389"/>
                  </a:cubicBezTo>
                  <a:lnTo>
                    <a:pt x="88194" y="176389"/>
                  </a:lnTo>
                  <a:cubicBezTo>
                    <a:pt x="39486" y="176389"/>
                    <a:pt x="0" y="136903"/>
                    <a:pt x="0" y="88194"/>
                  </a:cubicBezTo>
                  <a:lnTo>
                    <a:pt x="0" y="88194"/>
                  </a:lnTo>
                  <a:cubicBezTo>
                    <a:pt x="0" y="39486"/>
                    <a:pt x="39486" y="0"/>
                    <a:pt x="88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858814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aktywizację mieszkańców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54658" y="4680100"/>
            <a:ext cx="2448375" cy="476250"/>
            <a:chOff x="0" y="0"/>
            <a:chExt cx="906806" cy="1763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06806" cy="176389"/>
            </a:xfrm>
            <a:custGeom>
              <a:avLst/>
              <a:gdLst/>
              <a:ahLst/>
              <a:cxnLst/>
              <a:rect l="l" t="t" r="r" b="b"/>
              <a:pathLst>
                <a:path w="906806" h="176389">
                  <a:moveTo>
                    <a:pt x="88194" y="0"/>
                  </a:moveTo>
                  <a:lnTo>
                    <a:pt x="818611" y="0"/>
                  </a:lnTo>
                  <a:cubicBezTo>
                    <a:pt x="842002" y="0"/>
                    <a:pt x="864434" y="9292"/>
                    <a:pt x="880974" y="25832"/>
                  </a:cubicBezTo>
                  <a:cubicBezTo>
                    <a:pt x="897514" y="42371"/>
                    <a:pt x="906806" y="64804"/>
                    <a:pt x="906806" y="88194"/>
                  </a:cubicBezTo>
                  <a:lnTo>
                    <a:pt x="906806" y="88194"/>
                  </a:lnTo>
                  <a:cubicBezTo>
                    <a:pt x="906806" y="136903"/>
                    <a:pt x="867320" y="176389"/>
                    <a:pt x="818611" y="176389"/>
                  </a:cubicBezTo>
                  <a:lnTo>
                    <a:pt x="88194" y="176389"/>
                  </a:lnTo>
                  <a:cubicBezTo>
                    <a:pt x="39486" y="176389"/>
                    <a:pt x="0" y="136903"/>
                    <a:pt x="0" y="88194"/>
                  </a:cubicBezTo>
                  <a:lnTo>
                    <a:pt x="0" y="88194"/>
                  </a:lnTo>
                  <a:cubicBezTo>
                    <a:pt x="0" y="39486"/>
                    <a:pt x="39486" y="0"/>
                    <a:pt x="88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906806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rozwój kapitału społecznego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885215" y="5302877"/>
            <a:ext cx="1529558" cy="476250"/>
            <a:chOff x="0" y="0"/>
            <a:chExt cx="566503" cy="1763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6503" cy="176389"/>
            </a:xfrm>
            <a:custGeom>
              <a:avLst/>
              <a:gdLst/>
              <a:ahLst/>
              <a:cxnLst/>
              <a:rect l="l" t="t" r="r" b="b"/>
              <a:pathLst>
                <a:path w="566503" h="176389">
                  <a:moveTo>
                    <a:pt x="88194" y="0"/>
                  </a:moveTo>
                  <a:lnTo>
                    <a:pt x="478308" y="0"/>
                  </a:lnTo>
                  <a:cubicBezTo>
                    <a:pt x="501699" y="0"/>
                    <a:pt x="524132" y="9292"/>
                    <a:pt x="540671" y="25832"/>
                  </a:cubicBezTo>
                  <a:cubicBezTo>
                    <a:pt x="557211" y="42371"/>
                    <a:pt x="566503" y="64804"/>
                    <a:pt x="566503" y="88194"/>
                  </a:cubicBezTo>
                  <a:lnTo>
                    <a:pt x="566503" y="88194"/>
                  </a:lnTo>
                  <a:cubicBezTo>
                    <a:pt x="566503" y="136903"/>
                    <a:pt x="527017" y="176389"/>
                    <a:pt x="478308" y="176389"/>
                  </a:cubicBezTo>
                  <a:lnTo>
                    <a:pt x="88194" y="176389"/>
                  </a:lnTo>
                  <a:cubicBezTo>
                    <a:pt x="39486" y="176389"/>
                    <a:pt x="0" y="136903"/>
                    <a:pt x="0" y="88194"/>
                  </a:cubicBezTo>
                  <a:lnTo>
                    <a:pt x="0" y="88194"/>
                  </a:lnTo>
                  <a:cubicBezTo>
                    <a:pt x="0" y="39486"/>
                    <a:pt x="39486" y="0"/>
                    <a:pt x="88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566503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wsparcie NGO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82185" y="5302877"/>
            <a:ext cx="2855573" cy="476250"/>
            <a:chOff x="0" y="0"/>
            <a:chExt cx="1057620" cy="176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57620" cy="176389"/>
            </a:xfrm>
            <a:custGeom>
              <a:avLst/>
              <a:gdLst/>
              <a:ahLst/>
              <a:cxnLst/>
              <a:rect l="l" t="t" r="r" b="b"/>
              <a:pathLst>
                <a:path w="1057620" h="176389">
                  <a:moveTo>
                    <a:pt x="88194" y="0"/>
                  </a:moveTo>
                  <a:lnTo>
                    <a:pt x="969425" y="0"/>
                  </a:lnTo>
                  <a:cubicBezTo>
                    <a:pt x="992816" y="0"/>
                    <a:pt x="1015248" y="9292"/>
                    <a:pt x="1031788" y="25832"/>
                  </a:cubicBezTo>
                  <a:cubicBezTo>
                    <a:pt x="1048328" y="42371"/>
                    <a:pt x="1057620" y="64804"/>
                    <a:pt x="1057620" y="88194"/>
                  </a:cubicBezTo>
                  <a:lnTo>
                    <a:pt x="1057620" y="88194"/>
                  </a:lnTo>
                  <a:cubicBezTo>
                    <a:pt x="1057620" y="136903"/>
                    <a:pt x="1018134" y="176389"/>
                    <a:pt x="969425" y="176389"/>
                  </a:cubicBezTo>
                  <a:lnTo>
                    <a:pt x="88194" y="176389"/>
                  </a:lnTo>
                  <a:cubicBezTo>
                    <a:pt x="39486" y="176389"/>
                    <a:pt x="0" y="136903"/>
                    <a:pt x="0" y="88194"/>
                  </a:cubicBezTo>
                  <a:lnTo>
                    <a:pt x="0" y="88194"/>
                  </a:lnTo>
                  <a:cubicBezTo>
                    <a:pt x="0" y="39486"/>
                    <a:pt x="39486" y="0"/>
                    <a:pt x="88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38100"/>
              <a:ext cx="1057620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rozwój lokalnej przedsiębiorczości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82185" y="5922002"/>
            <a:ext cx="2992546" cy="476250"/>
            <a:chOff x="0" y="0"/>
            <a:chExt cx="1108350" cy="1763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08350" cy="176389"/>
            </a:xfrm>
            <a:custGeom>
              <a:avLst/>
              <a:gdLst/>
              <a:ahLst/>
              <a:cxnLst/>
              <a:rect l="l" t="t" r="r" b="b"/>
              <a:pathLst>
                <a:path w="1108350" h="176389">
                  <a:moveTo>
                    <a:pt x="88194" y="0"/>
                  </a:moveTo>
                  <a:lnTo>
                    <a:pt x="1020156" y="0"/>
                  </a:lnTo>
                  <a:cubicBezTo>
                    <a:pt x="1068864" y="0"/>
                    <a:pt x="1108350" y="39486"/>
                    <a:pt x="1108350" y="88194"/>
                  </a:cubicBezTo>
                  <a:lnTo>
                    <a:pt x="1108350" y="88194"/>
                  </a:lnTo>
                  <a:cubicBezTo>
                    <a:pt x="1108350" y="136903"/>
                    <a:pt x="1068864" y="176389"/>
                    <a:pt x="1020156" y="176389"/>
                  </a:cubicBezTo>
                  <a:lnTo>
                    <a:pt x="88194" y="176389"/>
                  </a:lnTo>
                  <a:cubicBezTo>
                    <a:pt x="39486" y="176389"/>
                    <a:pt x="0" y="136903"/>
                    <a:pt x="0" y="88194"/>
                  </a:cubicBezTo>
                  <a:lnTo>
                    <a:pt x="0" y="88194"/>
                  </a:lnTo>
                  <a:cubicBezTo>
                    <a:pt x="0" y="39486"/>
                    <a:pt x="39486" y="0"/>
                    <a:pt x="88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38100"/>
              <a:ext cx="1108350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poprawę infrastruktury publicznej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876800" y="5922002"/>
            <a:ext cx="1531144" cy="476250"/>
            <a:chOff x="0" y="0"/>
            <a:chExt cx="567090" cy="17638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67090" cy="176389"/>
            </a:xfrm>
            <a:custGeom>
              <a:avLst/>
              <a:gdLst/>
              <a:ahLst/>
              <a:cxnLst/>
              <a:rect l="l" t="t" r="r" b="b"/>
              <a:pathLst>
                <a:path w="567090" h="176389">
                  <a:moveTo>
                    <a:pt x="88194" y="0"/>
                  </a:moveTo>
                  <a:lnTo>
                    <a:pt x="478896" y="0"/>
                  </a:lnTo>
                  <a:cubicBezTo>
                    <a:pt x="502286" y="0"/>
                    <a:pt x="524719" y="9292"/>
                    <a:pt x="541259" y="25832"/>
                  </a:cubicBezTo>
                  <a:cubicBezTo>
                    <a:pt x="557798" y="42371"/>
                    <a:pt x="567090" y="64804"/>
                    <a:pt x="567090" y="88194"/>
                  </a:cubicBezTo>
                  <a:lnTo>
                    <a:pt x="567090" y="88194"/>
                  </a:lnTo>
                  <a:cubicBezTo>
                    <a:pt x="567090" y="136903"/>
                    <a:pt x="527604" y="176389"/>
                    <a:pt x="478896" y="176389"/>
                  </a:cubicBezTo>
                  <a:lnTo>
                    <a:pt x="88194" y="176389"/>
                  </a:lnTo>
                  <a:cubicBezTo>
                    <a:pt x="39486" y="176389"/>
                    <a:pt x="0" y="136903"/>
                    <a:pt x="0" y="88194"/>
                  </a:cubicBezTo>
                  <a:lnTo>
                    <a:pt x="0" y="88194"/>
                  </a:lnTo>
                  <a:cubicBezTo>
                    <a:pt x="0" y="39486"/>
                    <a:pt x="39486" y="0"/>
                    <a:pt x="88194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567090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rozwój turystyki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893567" y="6541127"/>
            <a:ext cx="4604062" cy="476250"/>
            <a:chOff x="0" y="0"/>
            <a:chExt cx="1705208" cy="17638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5208" cy="176389"/>
            </a:xfrm>
            <a:custGeom>
              <a:avLst/>
              <a:gdLst/>
              <a:ahLst/>
              <a:cxnLst/>
              <a:rect l="l" t="t" r="r" b="b"/>
              <a:pathLst>
                <a:path w="1705208" h="176389">
                  <a:moveTo>
                    <a:pt x="60535" y="0"/>
                  </a:moveTo>
                  <a:lnTo>
                    <a:pt x="1644673" y="0"/>
                  </a:lnTo>
                  <a:cubicBezTo>
                    <a:pt x="1678106" y="0"/>
                    <a:pt x="1705208" y="27103"/>
                    <a:pt x="1705208" y="60535"/>
                  </a:cubicBezTo>
                  <a:lnTo>
                    <a:pt x="1705208" y="115853"/>
                  </a:lnTo>
                  <a:cubicBezTo>
                    <a:pt x="1705208" y="149286"/>
                    <a:pt x="1678106" y="176389"/>
                    <a:pt x="1644673" y="176389"/>
                  </a:cubicBezTo>
                  <a:lnTo>
                    <a:pt x="60535" y="176389"/>
                  </a:lnTo>
                  <a:cubicBezTo>
                    <a:pt x="44480" y="176389"/>
                    <a:pt x="29083" y="170011"/>
                    <a:pt x="17730" y="158658"/>
                  </a:cubicBezTo>
                  <a:cubicBezTo>
                    <a:pt x="6378" y="147306"/>
                    <a:pt x="0" y="131908"/>
                    <a:pt x="0" y="115853"/>
                  </a:cubicBezTo>
                  <a:lnTo>
                    <a:pt x="0" y="60535"/>
                  </a:lnTo>
                  <a:cubicBezTo>
                    <a:pt x="0" y="27103"/>
                    <a:pt x="27103" y="0"/>
                    <a:pt x="60535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38100"/>
              <a:ext cx="1705208" cy="138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80"/>
                </a:lnSpc>
              </a:pPr>
              <a:r>
                <a:rPr lang="en-US" sz="12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ochronę dziedzictwa kulturowego i przyrodniczego</a:t>
              </a:r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853941" y="2491936"/>
            <a:ext cx="5259330" cy="3938030"/>
            <a:chOff x="0" y="0"/>
            <a:chExt cx="1947900" cy="1458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7900" cy="1458530"/>
            </a:xfrm>
            <a:custGeom>
              <a:avLst/>
              <a:gdLst/>
              <a:ahLst/>
              <a:cxnLst/>
              <a:rect l="l" t="t" r="r" b="b"/>
              <a:pathLst>
                <a:path w="1947900" h="1458530">
                  <a:moveTo>
                    <a:pt x="36801" y="0"/>
                  </a:moveTo>
                  <a:lnTo>
                    <a:pt x="1911099" y="0"/>
                  </a:lnTo>
                  <a:cubicBezTo>
                    <a:pt x="1920859" y="0"/>
                    <a:pt x="1930220" y="3877"/>
                    <a:pt x="1937121" y="10779"/>
                  </a:cubicBezTo>
                  <a:cubicBezTo>
                    <a:pt x="1944023" y="17680"/>
                    <a:pt x="1947900" y="27041"/>
                    <a:pt x="1947900" y="36801"/>
                  </a:cubicBezTo>
                  <a:lnTo>
                    <a:pt x="1947900" y="1421729"/>
                  </a:lnTo>
                  <a:cubicBezTo>
                    <a:pt x="1947900" y="1442053"/>
                    <a:pt x="1931424" y="1458530"/>
                    <a:pt x="1911099" y="1458530"/>
                  </a:cubicBezTo>
                  <a:lnTo>
                    <a:pt x="36801" y="1458530"/>
                  </a:lnTo>
                  <a:cubicBezTo>
                    <a:pt x="16476" y="1458530"/>
                    <a:pt x="0" y="1442053"/>
                    <a:pt x="0" y="1421729"/>
                  </a:cubicBezTo>
                  <a:lnTo>
                    <a:pt x="0" y="36801"/>
                  </a:lnTo>
                  <a:cubicBezTo>
                    <a:pt x="0" y="16476"/>
                    <a:pt x="16476" y="0"/>
                    <a:pt x="36801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947900" cy="1410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6487" y="4460952"/>
            <a:ext cx="8816134" cy="2629626"/>
            <a:chOff x="0" y="0"/>
            <a:chExt cx="3265297" cy="9739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5297" cy="973935"/>
            </a:xfrm>
            <a:custGeom>
              <a:avLst/>
              <a:gdLst/>
              <a:ahLst/>
              <a:cxnLst/>
              <a:rect l="l" t="t" r="r" b="b"/>
              <a:pathLst>
                <a:path w="3265297" h="973935">
                  <a:moveTo>
                    <a:pt x="3265297" y="21954"/>
                  </a:moveTo>
                  <a:lnTo>
                    <a:pt x="3265297" y="951982"/>
                  </a:lnTo>
                  <a:cubicBezTo>
                    <a:pt x="3265297" y="964106"/>
                    <a:pt x="3255468" y="973935"/>
                    <a:pt x="3243343" y="973935"/>
                  </a:cubicBezTo>
                  <a:lnTo>
                    <a:pt x="21954" y="973935"/>
                  </a:lnTo>
                  <a:cubicBezTo>
                    <a:pt x="9829" y="973935"/>
                    <a:pt x="0" y="964106"/>
                    <a:pt x="0" y="951982"/>
                  </a:cubicBezTo>
                  <a:lnTo>
                    <a:pt x="0" y="21954"/>
                  </a:lnTo>
                  <a:cubicBezTo>
                    <a:pt x="0" y="9829"/>
                    <a:pt x="9829" y="0"/>
                    <a:pt x="21954" y="0"/>
                  </a:cubicBezTo>
                  <a:lnTo>
                    <a:pt x="3243343" y="0"/>
                  </a:lnTo>
                  <a:cubicBezTo>
                    <a:pt x="3255468" y="0"/>
                    <a:pt x="3265297" y="9829"/>
                    <a:pt x="3265297" y="21954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47625"/>
              <a:ext cx="3265297" cy="926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629668" y="4628555"/>
            <a:ext cx="3707877" cy="2395980"/>
          </a:xfrm>
          <a:custGeom>
            <a:avLst/>
            <a:gdLst/>
            <a:ahLst/>
            <a:cxnLst/>
            <a:rect l="l" t="t" r="r" b="b"/>
            <a:pathLst>
              <a:path w="3707877" h="2395980">
                <a:moveTo>
                  <a:pt x="0" y="0"/>
                </a:moveTo>
                <a:lnTo>
                  <a:pt x="3707877" y="0"/>
                </a:lnTo>
                <a:lnTo>
                  <a:pt x="3707877" y="2395980"/>
                </a:lnTo>
                <a:lnTo>
                  <a:pt x="0" y="2395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629668" y="1937370"/>
            <a:ext cx="3707877" cy="2390914"/>
          </a:xfrm>
          <a:custGeom>
            <a:avLst/>
            <a:gdLst/>
            <a:ahLst/>
            <a:cxnLst/>
            <a:rect l="l" t="t" r="r" b="b"/>
            <a:pathLst>
              <a:path w="3707877" h="2390914">
                <a:moveTo>
                  <a:pt x="0" y="0"/>
                </a:moveTo>
                <a:lnTo>
                  <a:pt x="3707877" y="0"/>
                </a:lnTo>
                <a:lnTo>
                  <a:pt x="3707877" y="2390914"/>
                </a:lnTo>
                <a:lnTo>
                  <a:pt x="0" y="2390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79692" y="4922189"/>
            <a:ext cx="4738793" cy="117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</a:pPr>
            <a:r>
              <a:rPr lang="en-US" sz="20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REWALORYZACJA ZABYTKOWEGO BUDYNKU POKOSZAROWEGO GRAJEWSKIEGO CENTRUM KULTURY W GRAJEWIE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6487" y="675074"/>
            <a:ext cx="918983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40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ROZWÓJ LOKALNY KIEROWANY PRZEZ SPOŁECZNOŚĆ (RLKS)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9692" y="6218330"/>
            <a:ext cx="4455608" cy="54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Beneficjent: Grajewskie Centrum Kultury</a:t>
            </a:r>
          </a:p>
          <a:p>
            <a:pPr algn="l"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1F3685"/>
                </a:solidFill>
                <a:latin typeface="Montserrat"/>
                <a:ea typeface="Montserrat"/>
                <a:cs typeface="Montserrat"/>
                <a:sym typeface="Montserrat"/>
              </a:rPr>
              <a:t>Dofinansowanie UE: 724 tys. zł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36487" y="1926550"/>
            <a:ext cx="4719520" cy="2244951"/>
            <a:chOff x="0" y="0"/>
            <a:chExt cx="3102131" cy="14756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02132" cy="1475602"/>
            </a:xfrm>
            <a:custGeom>
              <a:avLst/>
              <a:gdLst/>
              <a:ahLst/>
              <a:cxnLst/>
              <a:rect l="l" t="t" r="r" b="b"/>
              <a:pathLst>
                <a:path w="3102132" h="1475602">
                  <a:moveTo>
                    <a:pt x="59055" y="0"/>
                  </a:moveTo>
                  <a:lnTo>
                    <a:pt x="3043077" y="0"/>
                  </a:lnTo>
                  <a:cubicBezTo>
                    <a:pt x="3075692" y="0"/>
                    <a:pt x="3102132" y="26440"/>
                    <a:pt x="3102132" y="59055"/>
                  </a:cubicBezTo>
                  <a:lnTo>
                    <a:pt x="3102132" y="1416547"/>
                  </a:lnTo>
                  <a:cubicBezTo>
                    <a:pt x="3102132" y="1432210"/>
                    <a:pt x="3095910" y="1447230"/>
                    <a:pt x="3084835" y="1458305"/>
                  </a:cubicBezTo>
                  <a:cubicBezTo>
                    <a:pt x="3073760" y="1469380"/>
                    <a:pt x="3058739" y="1475602"/>
                    <a:pt x="3043077" y="1475602"/>
                  </a:cubicBezTo>
                  <a:lnTo>
                    <a:pt x="59055" y="1475602"/>
                  </a:lnTo>
                  <a:cubicBezTo>
                    <a:pt x="43392" y="1475602"/>
                    <a:pt x="28372" y="1469380"/>
                    <a:pt x="17297" y="1458305"/>
                  </a:cubicBezTo>
                  <a:cubicBezTo>
                    <a:pt x="6222" y="1447230"/>
                    <a:pt x="0" y="1432210"/>
                    <a:pt x="0" y="1416547"/>
                  </a:cubicBezTo>
                  <a:lnTo>
                    <a:pt x="0" y="59055"/>
                  </a:lnTo>
                  <a:cubicBezTo>
                    <a:pt x="0" y="43392"/>
                    <a:pt x="6222" y="28372"/>
                    <a:pt x="17297" y="17297"/>
                  </a:cubicBezTo>
                  <a:cubicBezTo>
                    <a:pt x="28372" y="6222"/>
                    <a:pt x="43392" y="0"/>
                    <a:pt x="59055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3102131" cy="1427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79692" y="2051142"/>
            <a:ext cx="4251714" cy="182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20"/>
              </a:lnSpc>
              <a:spcBef>
                <a:spcPct val="0"/>
              </a:spcBef>
            </a:pPr>
            <a:r>
              <a:rPr lang="en-US" sz="130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en-US" sz="13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43 projekty</a:t>
            </a:r>
            <a:r>
              <a:rPr lang="en-US" sz="130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na </a:t>
            </a:r>
            <a:r>
              <a:rPr lang="en-US" sz="13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302,4 mln zł</a:t>
            </a:r>
            <a:r>
              <a:rPr lang="en-US" sz="130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(wyd. kwalifikowalne), w tym </a:t>
            </a:r>
            <a:r>
              <a:rPr lang="en-US" sz="1300" b="1" u="none" strike="noStrik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234 mln zł </a:t>
            </a:r>
            <a:r>
              <a:rPr lang="en-US" sz="130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dofinansowania UE</a:t>
            </a:r>
          </a:p>
          <a:p>
            <a:pPr marL="280673" lvl="1" indent="-140336" algn="l">
              <a:lnSpc>
                <a:spcPts val="1820"/>
              </a:lnSpc>
              <a:buFont typeface="Arial"/>
              <a:buChar char="•"/>
            </a:pPr>
            <a:r>
              <a:rPr lang="en-US" sz="130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EFRR: 393 projekty na 190,4 mln zł (wyd. kwalifikowalne), w tym 130,2 mln zł dofinansowania UE </a:t>
            </a:r>
          </a:p>
          <a:p>
            <a:pPr marL="280673" lvl="1" indent="-140336" algn="l">
              <a:lnSpc>
                <a:spcPts val="1820"/>
              </a:lnSpc>
              <a:buFont typeface="Arial"/>
              <a:buChar char="•"/>
            </a:pPr>
            <a:r>
              <a:rPr lang="en-US" sz="1300" u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EFS: 350 projektów na  112 mln zł (wyd. kwalifikowalne), w tym 103,8 mln zł dofinansowania UE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87" y="1374389"/>
            <a:ext cx="8668306" cy="2752713"/>
            <a:chOff x="0" y="0"/>
            <a:chExt cx="3210484" cy="10195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10483" cy="1019523"/>
            </a:xfrm>
            <a:custGeom>
              <a:avLst/>
              <a:gdLst/>
              <a:ahLst/>
              <a:cxnLst/>
              <a:rect l="l" t="t" r="r" b="b"/>
              <a:pathLst>
                <a:path w="3210483" h="1019523">
                  <a:moveTo>
                    <a:pt x="32153" y="0"/>
                  </a:moveTo>
                  <a:lnTo>
                    <a:pt x="3178331" y="0"/>
                  </a:lnTo>
                  <a:cubicBezTo>
                    <a:pt x="3196088" y="0"/>
                    <a:pt x="3210483" y="14395"/>
                    <a:pt x="3210483" y="32153"/>
                  </a:cubicBezTo>
                  <a:lnTo>
                    <a:pt x="3210483" y="987371"/>
                  </a:lnTo>
                  <a:cubicBezTo>
                    <a:pt x="3210483" y="1005128"/>
                    <a:pt x="3196088" y="1019523"/>
                    <a:pt x="3178331" y="1019523"/>
                  </a:cubicBezTo>
                  <a:lnTo>
                    <a:pt x="32153" y="1019523"/>
                  </a:lnTo>
                  <a:cubicBezTo>
                    <a:pt x="14395" y="1019523"/>
                    <a:pt x="0" y="1005128"/>
                    <a:pt x="0" y="987371"/>
                  </a:cubicBezTo>
                  <a:lnTo>
                    <a:pt x="0" y="32153"/>
                  </a:lnTo>
                  <a:cubicBezTo>
                    <a:pt x="0" y="14395"/>
                    <a:pt x="14395" y="0"/>
                    <a:pt x="32153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3210484" cy="971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0556" y="2329872"/>
            <a:ext cx="762000" cy="7620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0556" y="1475439"/>
            <a:ext cx="762000" cy="7620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178859" y="2886075"/>
            <a:ext cx="906780" cy="906780"/>
          </a:xfrm>
          <a:custGeom>
            <a:avLst/>
            <a:gdLst/>
            <a:ahLst/>
            <a:cxnLst/>
            <a:rect l="l" t="t" r="r" b="b"/>
            <a:pathLst>
              <a:path w="906780" h="906780">
                <a:moveTo>
                  <a:pt x="0" y="0"/>
                </a:moveTo>
                <a:lnTo>
                  <a:pt x="906781" y="0"/>
                </a:lnTo>
                <a:lnTo>
                  <a:pt x="906781" y="906780"/>
                </a:lnTo>
                <a:lnTo>
                  <a:pt x="0" y="90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778053" y="531495"/>
            <a:ext cx="2354580" cy="235458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44634" y="1587855"/>
            <a:ext cx="413843" cy="537168"/>
          </a:xfrm>
          <a:custGeom>
            <a:avLst/>
            <a:gdLst/>
            <a:ahLst/>
            <a:cxnLst/>
            <a:rect l="l" t="t" r="r" b="b"/>
            <a:pathLst>
              <a:path w="413843" h="537168">
                <a:moveTo>
                  <a:pt x="0" y="0"/>
                </a:moveTo>
                <a:lnTo>
                  <a:pt x="413843" y="0"/>
                </a:lnTo>
                <a:lnTo>
                  <a:pt x="413843" y="537168"/>
                </a:lnTo>
                <a:lnTo>
                  <a:pt x="0" y="537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70556" y="3225222"/>
            <a:ext cx="762000" cy="7620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6487" y="4740623"/>
            <a:ext cx="4286250" cy="2506452"/>
            <a:chOff x="0" y="0"/>
            <a:chExt cx="1627362" cy="9516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27362" cy="951626"/>
            </a:xfrm>
            <a:custGeom>
              <a:avLst/>
              <a:gdLst/>
              <a:ahLst/>
              <a:cxnLst/>
              <a:rect l="l" t="t" r="r" b="b"/>
              <a:pathLst>
                <a:path w="1627362" h="951626">
                  <a:moveTo>
                    <a:pt x="65024" y="0"/>
                  </a:moveTo>
                  <a:lnTo>
                    <a:pt x="1562338" y="0"/>
                  </a:lnTo>
                  <a:cubicBezTo>
                    <a:pt x="1579584" y="0"/>
                    <a:pt x="1596123" y="6851"/>
                    <a:pt x="1608317" y="19045"/>
                  </a:cubicBezTo>
                  <a:cubicBezTo>
                    <a:pt x="1620511" y="31239"/>
                    <a:pt x="1627362" y="47779"/>
                    <a:pt x="1627362" y="65024"/>
                  </a:cubicBezTo>
                  <a:lnTo>
                    <a:pt x="1627362" y="886602"/>
                  </a:lnTo>
                  <a:cubicBezTo>
                    <a:pt x="1627362" y="922513"/>
                    <a:pt x="1598250" y="951626"/>
                    <a:pt x="1562338" y="951626"/>
                  </a:cubicBezTo>
                  <a:lnTo>
                    <a:pt x="65024" y="951626"/>
                  </a:lnTo>
                  <a:cubicBezTo>
                    <a:pt x="47779" y="951626"/>
                    <a:pt x="31239" y="944775"/>
                    <a:pt x="19045" y="932580"/>
                  </a:cubicBezTo>
                  <a:cubicBezTo>
                    <a:pt x="6851" y="920386"/>
                    <a:pt x="0" y="903847"/>
                    <a:pt x="0" y="886602"/>
                  </a:cubicBezTo>
                  <a:lnTo>
                    <a:pt x="0" y="65024"/>
                  </a:lnTo>
                  <a:cubicBezTo>
                    <a:pt x="0" y="29112"/>
                    <a:pt x="29112" y="0"/>
                    <a:pt x="65024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627362" cy="904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284983" y="4191312"/>
            <a:ext cx="904875" cy="90487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018543" y="4740623"/>
            <a:ext cx="4286250" cy="2506452"/>
            <a:chOff x="0" y="0"/>
            <a:chExt cx="1627362" cy="95162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27362" cy="951626"/>
            </a:xfrm>
            <a:custGeom>
              <a:avLst/>
              <a:gdLst/>
              <a:ahLst/>
              <a:cxnLst/>
              <a:rect l="l" t="t" r="r" b="b"/>
              <a:pathLst>
                <a:path w="1627362" h="951626">
                  <a:moveTo>
                    <a:pt x="65024" y="0"/>
                  </a:moveTo>
                  <a:lnTo>
                    <a:pt x="1562338" y="0"/>
                  </a:lnTo>
                  <a:cubicBezTo>
                    <a:pt x="1579584" y="0"/>
                    <a:pt x="1596123" y="6851"/>
                    <a:pt x="1608317" y="19045"/>
                  </a:cubicBezTo>
                  <a:cubicBezTo>
                    <a:pt x="1620511" y="31239"/>
                    <a:pt x="1627362" y="47779"/>
                    <a:pt x="1627362" y="65024"/>
                  </a:cubicBezTo>
                  <a:lnTo>
                    <a:pt x="1627362" y="886602"/>
                  </a:lnTo>
                  <a:cubicBezTo>
                    <a:pt x="1627362" y="922513"/>
                    <a:pt x="1598250" y="951626"/>
                    <a:pt x="1562338" y="951626"/>
                  </a:cubicBezTo>
                  <a:lnTo>
                    <a:pt x="65024" y="951626"/>
                  </a:lnTo>
                  <a:cubicBezTo>
                    <a:pt x="47779" y="951626"/>
                    <a:pt x="31239" y="944775"/>
                    <a:pt x="19045" y="932580"/>
                  </a:cubicBezTo>
                  <a:cubicBezTo>
                    <a:pt x="6851" y="920386"/>
                    <a:pt x="0" y="903847"/>
                    <a:pt x="0" y="886602"/>
                  </a:cubicBezTo>
                  <a:lnTo>
                    <a:pt x="0" y="65024"/>
                  </a:lnTo>
                  <a:cubicBezTo>
                    <a:pt x="0" y="29112"/>
                    <a:pt x="29112" y="0"/>
                    <a:pt x="65024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47625"/>
              <a:ext cx="1627362" cy="904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667038" y="4191312"/>
            <a:ext cx="904875" cy="904875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24409" y="2446748"/>
            <a:ext cx="454293" cy="528248"/>
          </a:xfrm>
          <a:custGeom>
            <a:avLst/>
            <a:gdLst/>
            <a:ahLst/>
            <a:cxnLst/>
            <a:rect l="l" t="t" r="r" b="b"/>
            <a:pathLst>
              <a:path w="454293" h="528248">
                <a:moveTo>
                  <a:pt x="0" y="0"/>
                </a:moveTo>
                <a:lnTo>
                  <a:pt x="454293" y="0"/>
                </a:lnTo>
                <a:lnTo>
                  <a:pt x="454293" y="528248"/>
                </a:lnTo>
                <a:lnTo>
                  <a:pt x="0" y="5282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99896" y="3355252"/>
            <a:ext cx="503319" cy="501939"/>
          </a:xfrm>
          <a:custGeom>
            <a:avLst/>
            <a:gdLst/>
            <a:ahLst/>
            <a:cxnLst/>
            <a:rect l="l" t="t" r="r" b="b"/>
            <a:pathLst>
              <a:path w="503319" h="501939">
                <a:moveTo>
                  <a:pt x="0" y="0"/>
                </a:moveTo>
                <a:lnTo>
                  <a:pt x="503320" y="0"/>
                </a:lnTo>
                <a:lnTo>
                  <a:pt x="503320" y="501939"/>
                </a:lnTo>
                <a:lnTo>
                  <a:pt x="0" y="501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465561" y="4313678"/>
            <a:ext cx="543718" cy="660143"/>
          </a:xfrm>
          <a:custGeom>
            <a:avLst/>
            <a:gdLst/>
            <a:ahLst/>
            <a:cxnLst/>
            <a:rect l="l" t="t" r="r" b="b"/>
            <a:pathLst>
              <a:path w="543718" h="660143">
                <a:moveTo>
                  <a:pt x="0" y="0"/>
                </a:moveTo>
                <a:lnTo>
                  <a:pt x="543718" y="0"/>
                </a:lnTo>
                <a:lnTo>
                  <a:pt x="543718" y="660143"/>
                </a:lnTo>
                <a:lnTo>
                  <a:pt x="0" y="66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831697" y="4358587"/>
            <a:ext cx="575558" cy="570326"/>
          </a:xfrm>
          <a:custGeom>
            <a:avLst/>
            <a:gdLst/>
            <a:ahLst/>
            <a:cxnLst/>
            <a:rect l="l" t="t" r="r" b="b"/>
            <a:pathLst>
              <a:path w="575558" h="570326">
                <a:moveTo>
                  <a:pt x="0" y="0"/>
                </a:moveTo>
                <a:lnTo>
                  <a:pt x="575558" y="0"/>
                </a:lnTo>
                <a:lnTo>
                  <a:pt x="575558" y="570326"/>
                </a:lnTo>
                <a:lnTo>
                  <a:pt x="0" y="570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636487" y="677350"/>
            <a:ext cx="8287749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INSTRUMENTY FINANSOWE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71568" y="1549755"/>
            <a:ext cx="733045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Strategia Inwestycyjna Instrumentów Finansowych RPOWP 2014-2020 została przyjęta Uchwałą nr 376/7325/2023 ZWP z dn. 08.12.2023 r.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71568" y="2558472"/>
            <a:ext cx="5915913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Alokacja wynosiła 52,11 mln EUR  - 4 % budżetu programu.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71568" y="3168071"/>
            <a:ext cx="7456387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wdrażano w modelu z funduszem funduszy. Menadżerem Funduszu Funduszy został </a:t>
            </a:r>
            <a:r>
              <a:rPr lang="en-US" sz="1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Bank Gospodarstwa Krajowego</a:t>
            </a:r>
            <a:r>
              <a:rPr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który wyłonił pośredników finansowych w postępowaniach przetargowych.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96155" y="4992454"/>
            <a:ext cx="3984207" cy="222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Działanie 1.4.1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produkt kapitałowy - wsparcie firm we wczesnej fazie rozwoju lub w fazie start-up w formie wejść kapitałowych                z udziałem inwestora prywatnego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2,01 mln euro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pośrednik finansowy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 umów na 8,3 mln zł, w tym 7 mln zł dofinansowania UE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78210" y="4992454"/>
            <a:ext cx="3984207" cy="222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Działanie 1.3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pożyczka dla MŚP na inwestycje rozwojowe w sektorze usług lub sektorze produkcyjnym, zastosowanie TIK              w przedsiębiorstwach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25,49 mln euro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 pośredników finansowych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413 umów na 116,4 mln zł, w tym 98,9 mln zł dofinansowania UE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78859" y="2886075"/>
            <a:ext cx="906780" cy="906780"/>
          </a:xfrm>
          <a:custGeom>
            <a:avLst/>
            <a:gdLst/>
            <a:ahLst/>
            <a:cxnLst/>
            <a:rect l="l" t="t" r="r" b="b"/>
            <a:pathLst>
              <a:path w="906780" h="906780">
                <a:moveTo>
                  <a:pt x="0" y="0"/>
                </a:moveTo>
                <a:lnTo>
                  <a:pt x="906781" y="0"/>
                </a:lnTo>
                <a:lnTo>
                  <a:pt x="906781" y="906780"/>
                </a:lnTo>
                <a:lnTo>
                  <a:pt x="0" y="90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778053" y="531495"/>
            <a:ext cx="2354580" cy="235458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2647" y="1907504"/>
            <a:ext cx="4286250" cy="2506452"/>
            <a:chOff x="0" y="0"/>
            <a:chExt cx="1627362" cy="9516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7362" cy="951626"/>
            </a:xfrm>
            <a:custGeom>
              <a:avLst/>
              <a:gdLst/>
              <a:ahLst/>
              <a:cxnLst/>
              <a:rect l="l" t="t" r="r" b="b"/>
              <a:pathLst>
                <a:path w="1627362" h="951626">
                  <a:moveTo>
                    <a:pt x="65024" y="0"/>
                  </a:moveTo>
                  <a:lnTo>
                    <a:pt x="1562338" y="0"/>
                  </a:lnTo>
                  <a:cubicBezTo>
                    <a:pt x="1579584" y="0"/>
                    <a:pt x="1596123" y="6851"/>
                    <a:pt x="1608317" y="19045"/>
                  </a:cubicBezTo>
                  <a:cubicBezTo>
                    <a:pt x="1620511" y="31239"/>
                    <a:pt x="1627362" y="47779"/>
                    <a:pt x="1627362" y="65024"/>
                  </a:cubicBezTo>
                  <a:lnTo>
                    <a:pt x="1627362" y="886602"/>
                  </a:lnTo>
                  <a:cubicBezTo>
                    <a:pt x="1627362" y="922513"/>
                    <a:pt x="1598250" y="951626"/>
                    <a:pt x="1562338" y="951626"/>
                  </a:cubicBezTo>
                  <a:lnTo>
                    <a:pt x="65024" y="951626"/>
                  </a:lnTo>
                  <a:cubicBezTo>
                    <a:pt x="47779" y="951626"/>
                    <a:pt x="31239" y="944775"/>
                    <a:pt x="19045" y="932580"/>
                  </a:cubicBezTo>
                  <a:cubicBezTo>
                    <a:pt x="6851" y="920386"/>
                    <a:pt x="0" y="903847"/>
                    <a:pt x="0" y="886602"/>
                  </a:cubicBezTo>
                  <a:lnTo>
                    <a:pt x="0" y="65024"/>
                  </a:lnTo>
                  <a:cubicBezTo>
                    <a:pt x="0" y="29112"/>
                    <a:pt x="29112" y="0"/>
                    <a:pt x="65024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627362" cy="904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33335" y="1358194"/>
            <a:ext cx="904875" cy="90487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924703" y="1907504"/>
            <a:ext cx="4286250" cy="2506452"/>
            <a:chOff x="0" y="0"/>
            <a:chExt cx="1627362" cy="9516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7362" cy="951626"/>
            </a:xfrm>
            <a:custGeom>
              <a:avLst/>
              <a:gdLst/>
              <a:ahLst/>
              <a:cxnLst/>
              <a:rect l="l" t="t" r="r" b="b"/>
              <a:pathLst>
                <a:path w="1627362" h="951626">
                  <a:moveTo>
                    <a:pt x="65024" y="0"/>
                  </a:moveTo>
                  <a:lnTo>
                    <a:pt x="1562338" y="0"/>
                  </a:lnTo>
                  <a:cubicBezTo>
                    <a:pt x="1579584" y="0"/>
                    <a:pt x="1596123" y="6851"/>
                    <a:pt x="1608317" y="19045"/>
                  </a:cubicBezTo>
                  <a:cubicBezTo>
                    <a:pt x="1620511" y="31239"/>
                    <a:pt x="1627362" y="47779"/>
                    <a:pt x="1627362" y="65024"/>
                  </a:cubicBezTo>
                  <a:lnTo>
                    <a:pt x="1627362" y="886602"/>
                  </a:lnTo>
                  <a:cubicBezTo>
                    <a:pt x="1627362" y="922513"/>
                    <a:pt x="1598250" y="951626"/>
                    <a:pt x="1562338" y="951626"/>
                  </a:cubicBezTo>
                  <a:lnTo>
                    <a:pt x="65024" y="951626"/>
                  </a:lnTo>
                  <a:cubicBezTo>
                    <a:pt x="47779" y="951626"/>
                    <a:pt x="31239" y="944775"/>
                    <a:pt x="19045" y="932580"/>
                  </a:cubicBezTo>
                  <a:cubicBezTo>
                    <a:pt x="6851" y="920386"/>
                    <a:pt x="0" y="903847"/>
                    <a:pt x="0" y="886602"/>
                  </a:cubicBezTo>
                  <a:lnTo>
                    <a:pt x="0" y="65024"/>
                  </a:lnTo>
                  <a:cubicBezTo>
                    <a:pt x="0" y="29112"/>
                    <a:pt x="29112" y="0"/>
                    <a:pt x="65024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1627362" cy="904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24036" y="1358194"/>
            <a:ext cx="904875" cy="90487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733675" y="4963266"/>
            <a:ext cx="4286250" cy="2186294"/>
            <a:chOff x="0" y="0"/>
            <a:chExt cx="1627362" cy="8300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27362" cy="830071"/>
            </a:xfrm>
            <a:custGeom>
              <a:avLst/>
              <a:gdLst/>
              <a:ahLst/>
              <a:cxnLst/>
              <a:rect l="l" t="t" r="r" b="b"/>
              <a:pathLst>
                <a:path w="1627362" h="830071">
                  <a:moveTo>
                    <a:pt x="65024" y="0"/>
                  </a:moveTo>
                  <a:lnTo>
                    <a:pt x="1562338" y="0"/>
                  </a:lnTo>
                  <a:cubicBezTo>
                    <a:pt x="1579584" y="0"/>
                    <a:pt x="1596123" y="6851"/>
                    <a:pt x="1608317" y="19045"/>
                  </a:cubicBezTo>
                  <a:cubicBezTo>
                    <a:pt x="1620511" y="31239"/>
                    <a:pt x="1627362" y="47779"/>
                    <a:pt x="1627362" y="65024"/>
                  </a:cubicBezTo>
                  <a:lnTo>
                    <a:pt x="1627362" y="765047"/>
                  </a:lnTo>
                  <a:cubicBezTo>
                    <a:pt x="1627362" y="782293"/>
                    <a:pt x="1620511" y="798832"/>
                    <a:pt x="1608317" y="811026"/>
                  </a:cubicBezTo>
                  <a:cubicBezTo>
                    <a:pt x="1596123" y="823220"/>
                    <a:pt x="1579584" y="830071"/>
                    <a:pt x="1562338" y="830071"/>
                  </a:cubicBezTo>
                  <a:lnTo>
                    <a:pt x="65024" y="830071"/>
                  </a:lnTo>
                  <a:cubicBezTo>
                    <a:pt x="29112" y="830071"/>
                    <a:pt x="0" y="800959"/>
                    <a:pt x="0" y="765047"/>
                  </a:cubicBezTo>
                  <a:lnTo>
                    <a:pt x="0" y="65024"/>
                  </a:lnTo>
                  <a:cubicBezTo>
                    <a:pt x="0" y="29112"/>
                    <a:pt x="29112" y="0"/>
                    <a:pt x="65024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1627362" cy="782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424362" y="4413956"/>
            <a:ext cx="904875" cy="90487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33350"/>
              <a:ext cx="6604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9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377545" y="1476581"/>
            <a:ext cx="633746" cy="651515"/>
          </a:xfrm>
          <a:custGeom>
            <a:avLst/>
            <a:gdLst/>
            <a:ahLst/>
            <a:cxnLst/>
            <a:rect l="l" t="t" r="r" b="b"/>
            <a:pathLst>
              <a:path w="633746" h="651515">
                <a:moveTo>
                  <a:pt x="0" y="0"/>
                </a:moveTo>
                <a:lnTo>
                  <a:pt x="633746" y="0"/>
                </a:lnTo>
                <a:lnTo>
                  <a:pt x="633746" y="651515"/>
                </a:lnTo>
                <a:lnTo>
                  <a:pt x="0" y="651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776618" y="1510433"/>
            <a:ext cx="599711" cy="600397"/>
          </a:xfrm>
          <a:custGeom>
            <a:avLst/>
            <a:gdLst/>
            <a:ahLst/>
            <a:cxnLst/>
            <a:rect l="l" t="t" r="r" b="b"/>
            <a:pathLst>
              <a:path w="599711" h="600397">
                <a:moveTo>
                  <a:pt x="0" y="0"/>
                </a:moveTo>
                <a:lnTo>
                  <a:pt x="599711" y="0"/>
                </a:lnTo>
                <a:lnTo>
                  <a:pt x="599711" y="600397"/>
                </a:lnTo>
                <a:lnTo>
                  <a:pt x="0" y="6003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36487" y="677350"/>
            <a:ext cx="8287749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INSTRUMENTY FINANSOWE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2314" y="2159335"/>
            <a:ext cx="3984207" cy="197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Działanie 5.2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pożyczka dla MŚP na inwestycje               w poprawę efektywności energetycznej w przedsiębiorstwach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15,7 mln euro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 pośredników finansowych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163 umowy na 71,6 mln zł, w tym 60,8 mln zł dofinansowania UE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84370" y="2159335"/>
            <a:ext cx="3984207" cy="197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Działanie 5.3.2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pożyczka na inwestycje w poprawę efektywności energetycznej w sektorze mieszkaniowym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7,2 mln euro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pośredników finansowych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56 umów na 33 mln zł, w tym 28 mln zł dofinansowania UE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93342" y="5215097"/>
            <a:ext cx="3984207" cy="172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Działanie 2.3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pożyczka na rozpoczęcie działalności gospodarczej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alokacja: 1,71 mln euro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pośrednik finansowy</a:t>
            </a:r>
          </a:p>
          <a:p>
            <a:pPr marL="302261" lvl="1" indent="-151130" algn="l">
              <a:lnSpc>
                <a:spcPts val="1960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95 umów na 7,7 mln zł, w tym 6,4 mln zł dofinansowania UE</a:t>
            </a:r>
          </a:p>
        </p:txBody>
      </p:sp>
      <p:sp>
        <p:nvSpPr>
          <p:cNvPr id="30" name="Freeform 30"/>
          <p:cNvSpPr/>
          <p:nvPr/>
        </p:nvSpPr>
        <p:spPr>
          <a:xfrm>
            <a:off x="4571067" y="4560660"/>
            <a:ext cx="611467" cy="611467"/>
          </a:xfrm>
          <a:custGeom>
            <a:avLst/>
            <a:gdLst/>
            <a:ahLst/>
            <a:cxnLst/>
            <a:rect l="l" t="t" r="r" b="b"/>
            <a:pathLst>
              <a:path w="611467" h="611467">
                <a:moveTo>
                  <a:pt x="0" y="0"/>
                </a:moveTo>
                <a:lnTo>
                  <a:pt x="611466" y="0"/>
                </a:lnTo>
                <a:lnTo>
                  <a:pt x="611466" y="611467"/>
                </a:lnTo>
                <a:lnTo>
                  <a:pt x="0" y="611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77350"/>
            <a:ext cx="8556023" cy="148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CO MIAŁO WPŁYW NA WYKONANIE PROGRAMU </a:t>
            </a:r>
          </a:p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PODJĘTE DZIAŁANIA?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8027" y="2772467"/>
            <a:ext cx="8523482" cy="2722888"/>
            <a:chOff x="0" y="0"/>
            <a:chExt cx="3156845" cy="1008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6845" cy="1008477"/>
            </a:xfrm>
            <a:custGeom>
              <a:avLst/>
              <a:gdLst/>
              <a:ahLst/>
              <a:cxnLst/>
              <a:rect l="l" t="t" r="r" b="b"/>
              <a:pathLst>
                <a:path w="3156845" h="1008477">
                  <a:moveTo>
                    <a:pt x="22708" y="0"/>
                  </a:moveTo>
                  <a:lnTo>
                    <a:pt x="3134138" y="0"/>
                  </a:lnTo>
                  <a:cubicBezTo>
                    <a:pt x="3146679" y="0"/>
                    <a:pt x="3156845" y="10167"/>
                    <a:pt x="3156845" y="22708"/>
                  </a:cubicBezTo>
                  <a:lnTo>
                    <a:pt x="3156845" y="985769"/>
                  </a:lnTo>
                  <a:cubicBezTo>
                    <a:pt x="3156845" y="998310"/>
                    <a:pt x="3146679" y="1008477"/>
                    <a:pt x="3134138" y="1008477"/>
                  </a:cubicBezTo>
                  <a:lnTo>
                    <a:pt x="22708" y="1008477"/>
                  </a:lnTo>
                  <a:cubicBezTo>
                    <a:pt x="10167" y="1008477"/>
                    <a:pt x="0" y="998310"/>
                    <a:pt x="0" y="985769"/>
                  </a:cubicBezTo>
                  <a:lnTo>
                    <a:pt x="0" y="22708"/>
                  </a:lnTo>
                  <a:cubicBezTo>
                    <a:pt x="0" y="10167"/>
                    <a:pt x="10167" y="0"/>
                    <a:pt x="2270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3156845" cy="960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8027" y="2998820"/>
            <a:ext cx="8240769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2" lvl="1" indent="-161926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notyfikowano zmiany finansowe w Programie mające na celu wsparcie działań na rzecz wzmocnienia walki z epidemią oraz przeciwdziałania jej negatywnym skutkom,</a:t>
            </a:r>
          </a:p>
          <a:p>
            <a:pPr marL="323852" lvl="1" indent="-161926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uzgodnienie zmiany Programu obejmujące m.in. utworzenie nowej osi priorytetowej XI. Wspieranie odbudowy gospodarki regionu w związku z pandemią COVID-19 oraz nowej osi priorytetowej XII. </a:t>
            </a:r>
          </a:p>
          <a:p>
            <a:pPr marL="323852" lvl="1" indent="-161926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relokacja zaoszczędzonych i niewydatkowanych środków w dotychczasowych działaniach i osiach oraz zmiany wartości docelowych odpowiednich wskaźników rezultatu i produktu.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36487" y="2313335"/>
            <a:ext cx="6356252" cy="649659"/>
            <a:chOff x="0" y="0"/>
            <a:chExt cx="2354167" cy="2406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54167" cy="240614"/>
            </a:xfrm>
            <a:custGeom>
              <a:avLst/>
              <a:gdLst/>
              <a:ahLst/>
              <a:cxnLst/>
              <a:rect l="l" t="t" r="r" b="b"/>
              <a:pathLst>
                <a:path w="2354167" h="240614">
                  <a:moveTo>
                    <a:pt x="30450" y="0"/>
                  </a:moveTo>
                  <a:lnTo>
                    <a:pt x="2323717" y="0"/>
                  </a:lnTo>
                  <a:cubicBezTo>
                    <a:pt x="2340534" y="0"/>
                    <a:pt x="2354167" y="13633"/>
                    <a:pt x="2354167" y="30450"/>
                  </a:cubicBezTo>
                  <a:lnTo>
                    <a:pt x="2354167" y="210164"/>
                  </a:lnTo>
                  <a:cubicBezTo>
                    <a:pt x="2354167" y="226981"/>
                    <a:pt x="2340534" y="240614"/>
                    <a:pt x="2323717" y="240614"/>
                  </a:cubicBezTo>
                  <a:lnTo>
                    <a:pt x="30450" y="240614"/>
                  </a:lnTo>
                  <a:cubicBezTo>
                    <a:pt x="13633" y="240614"/>
                    <a:pt x="0" y="226981"/>
                    <a:pt x="0" y="210164"/>
                  </a:cubicBezTo>
                  <a:lnTo>
                    <a:pt x="0" y="30450"/>
                  </a:lnTo>
                  <a:cubicBezTo>
                    <a:pt x="0" y="13633"/>
                    <a:pt x="13633" y="0"/>
                    <a:pt x="3045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2354167" cy="192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54831" y="2475287"/>
            <a:ext cx="498753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Pandemia COVID-19 i jej skutki społeczne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88027" y="6395149"/>
            <a:ext cx="8523482" cy="772358"/>
            <a:chOff x="0" y="0"/>
            <a:chExt cx="3156845" cy="2860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56845" cy="286058"/>
            </a:xfrm>
            <a:custGeom>
              <a:avLst/>
              <a:gdLst/>
              <a:ahLst/>
              <a:cxnLst/>
              <a:rect l="l" t="t" r="r" b="b"/>
              <a:pathLst>
                <a:path w="3156845" h="286058">
                  <a:moveTo>
                    <a:pt x="22708" y="0"/>
                  </a:moveTo>
                  <a:lnTo>
                    <a:pt x="3134138" y="0"/>
                  </a:lnTo>
                  <a:cubicBezTo>
                    <a:pt x="3146679" y="0"/>
                    <a:pt x="3156845" y="10167"/>
                    <a:pt x="3156845" y="22708"/>
                  </a:cubicBezTo>
                  <a:lnTo>
                    <a:pt x="3156845" y="263351"/>
                  </a:lnTo>
                  <a:cubicBezTo>
                    <a:pt x="3156845" y="275892"/>
                    <a:pt x="3146679" y="286058"/>
                    <a:pt x="3134138" y="286058"/>
                  </a:cubicBezTo>
                  <a:lnTo>
                    <a:pt x="22708" y="286058"/>
                  </a:lnTo>
                  <a:cubicBezTo>
                    <a:pt x="10167" y="286058"/>
                    <a:pt x="0" y="275892"/>
                    <a:pt x="0" y="263351"/>
                  </a:cubicBezTo>
                  <a:lnTo>
                    <a:pt x="0" y="22708"/>
                  </a:lnTo>
                  <a:cubicBezTo>
                    <a:pt x="0" y="10167"/>
                    <a:pt x="10167" y="0"/>
                    <a:pt x="22708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47625"/>
              <a:ext cx="3156845" cy="238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8027" y="6514211"/>
            <a:ext cx="824076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2" lvl="1" indent="-161926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uzgodnienie zmian Programu obejmujących m.in. uwzględnienie środków II transzy REACT-EU oraz umożliwiających wsparcie uchodźców z Ukrainy.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36487" y="5614418"/>
            <a:ext cx="6356252" cy="861694"/>
            <a:chOff x="0" y="0"/>
            <a:chExt cx="2354167" cy="31914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4167" cy="319146"/>
            </a:xfrm>
            <a:custGeom>
              <a:avLst/>
              <a:gdLst/>
              <a:ahLst/>
              <a:cxnLst/>
              <a:rect l="l" t="t" r="r" b="b"/>
              <a:pathLst>
                <a:path w="2354167" h="319146">
                  <a:moveTo>
                    <a:pt x="30450" y="0"/>
                  </a:moveTo>
                  <a:lnTo>
                    <a:pt x="2323717" y="0"/>
                  </a:lnTo>
                  <a:cubicBezTo>
                    <a:pt x="2340534" y="0"/>
                    <a:pt x="2354167" y="13633"/>
                    <a:pt x="2354167" y="30450"/>
                  </a:cubicBezTo>
                  <a:lnTo>
                    <a:pt x="2354167" y="288696"/>
                  </a:lnTo>
                  <a:cubicBezTo>
                    <a:pt x="2354167" y="305513"/>
                    <a:pt x="2340534" y="319146"/>
                    <a:pt x="2323717" y="319146"/>
                  </a:cubicBezTo>
                  <a:lnTo>
                    <a:pt x="30450" y="319146"/>
                  </a:lnTo>
                  <a:cubicBezTo>
                    <a:pt x="13633" y="319146"/>
                    <a:pt x="0" y="305513"/>
                    <a:pt x="0" y="288696"/>
                  </a:cubicBezTo>
                  <a:lnTo>
                    <a:pt x="0" y="30450"/>
                  </a:lnTo>
                  <a:cubicBezTo>
                    <a:pt x="0" y="13633"/>
                    <a:pt x="13633" y="0"/>
                    <a:pt x="3045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2354167" cy="271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54831" y="5743004"/>
            <a:ext cx="5965255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Agresja Rosji na Ukrainę i związany z tym napływ uchodźców z Ukrainy do Polski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87" y="2362157"/>
            <a:ext cx="3617306" cy="4493380"/>
            <a:chOff x="0" y="0"/>
            <a:chExt cx="1432393" cy="1779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2393" cy="1779305"/>
            </a:xfrm>
            <a:custGeom>
              <a:avLst/>
              <a:gdLst/>
              <a:ahLst/>
              <a:cxnLst/>
              <a:rect l="l" t="t" r="r" b="b"/>
              <a:pathLst>
                <a:path w="1432393" h="1779305">
                  <a:moveTo>
                    <a:pt x="77049" y="0"/>
                  </a:moveTo>
                  <a:lnTo>
                    <a:pt x="1355345" y="0"/>
                  </a:lnTo>
                  <a:cubicBezTo>
                    <a:pt x="1397897" y="0"/>
                    <a:pt x="1432393" y="34496"/>
                    <a:pt x="1432393" y="77049"/>
                  </a:cubicBezTo>
                  <a:lnTo>
                    <a:pt x="1432393" y="1702256"/>
                  </a:lnTo>
                  <a:cubicBezTo>
                    <a:pt x="1432393" y="1744809"/>
                    <a:pt x="1397897" y="1779305"/>
                    <a:pt x="1355345" y="1779305"/>
                  </a:cubicBezTo>
                  <a:lnTo>
                    <a:pt x="77049" y="1779305"/>
                  </a:lnTo>
                  <a:cubicBezTo>
                    <a:pt x="34496" y="1779305"/>
                    <a:pt x="0" y="1744809"/>
                    <a:pt x="0" y="1702256"/>
                  </a:cubicBezTo>
                  <a:lnTo>
                    <a:pt x="0" y="77049"/>
                  </a:lnTo>
                  <a:cubicBezTo>
                    <a:pt x="0" y="34496"/>
                    <a:pt x="34496" y="0"/>
                    <a:pt x="77049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432393" cy="1731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6487" y="2829803"/>
            <a:ext cx="3424920" cy="352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Strona rpo.wrotapodlasia.pl – prawie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2,2 mln odwiedzin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Profil Fundusze Europejskie dla Podlaskiego (wcześniej Zmieniamy Podlaskie) na FB –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5,6 tys. obserwatorów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Coroczne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kampanie informacyjne o szerokim zasięgu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Współpraca z mediami          –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2,5 tys. bezpłatnych publikacji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6487" y="675074"/>
            <a:ext cx="9019927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DZIAŁANIA INFORMACYJNE </a:t>
            </a:r>
          </a:p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I PROMOCYJNE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489433" y="1834867"/>
            <a:ext cx="2948740" cy="2962304"/>
            <a:chOff x="0" y="0"/>
            <a:chExt cx="3931653" cy="39497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1666" cy="3949700"/>
            </a:xfrm>
            <a:custGeom>
              <a:avLst/>
              <a:gdLst/>
              <a:ahLst/>
              <a:cxnLst/>
              <a:rect l="l" t="t" r="r" b="b"/>
              <a:pathLst>
                <a:path w="3931666" h="3949700">
                  <a:moveTo>
                    <a:pt x="254000" y="0"/>
                  </a:moveTo>
                  <a:lnTo>
                    <a:pt x="3677666" y="0"/>
                  </a:lnTo>
                  <a:cubicBezTo>
                    <a:pt x="3817946" y="0"/>
                    <a:pt x="3931666" y="113720"/>
                    <a:pt x="3931666" y="254000"/>
                  </a:cubicBezTo>
                  <a:lnTo>
                    <a:pt x="3931666" y="3695700"/>
                  </a:lnTo>
                  <a:cubicBezTo>
                    <a:pt x="3931666" y="3763065"/>
                    <a:pt x="3904905" y="3827671"/>
                    <a:pt x="3857271" y="3875305"/>
                  </a:cubicBezTo>
                  <a:cubicBezTo>
                    <a:pt x="3809637" y="3922939"/>
                    <a:pt x="3745031" y="3949700"/>
                    <a:pt x="3677666" y="3949700"/>
                  </a:cubicBezTo>
                  <a:lnTo>
                    <a:pt x="254000" y="3949700"/>
                  </a:lnTo>
                  <a:cubicBezTo>
                    <a:pt x="113720" y="3949700"/>
                    <a:pt x="0" y="3835980"/>
                    <a:pt x="0" y="3695700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37955" b="-11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080948" y="2492245"/>
            <a:ext cx="2417416" cy="3137306"/>
            <a:chOff x="0" y="0"/>
            <a:chExt cx="3223222" cy="41830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3260" cy="4183126"/>
            </a:xfrm>
            <a:custGeom>
              <a:avLst/>
              <a:gdLst/>
              <a:ahLst/>
              <a:cxnLst/>
              <a:rect l="l" t="t" r="r" b="b"/>
              <a:pathLst>
                <a:path w="3223260" h="4183126">
                  <a:moveTo>
                    <a:pt x="254000" y="0"/>
                  </a:moveTo>
                  <a:lnTo>
                    <a:pt x="2969260" y="0"/>
                  </a:lnTo>
                  <a:cubicBezTo>
                    <a:pt x="3109540" y="0"/>
                    <a:pt x="3223260" y="113720"/>
                    <a:pt x="3223260" y="254000"/>
                  </a:cubicBezTo>
                  <a:lnTo>
                    <a:pt x="3223260" y="3929126"/>
                  </a:lnTo>
                  <a:cubicBezTo>
                    <a:pt x="3223260" y="4069406"/>
                    <a:pt x="3109540" y="4183126"/>
                    <a:pt x="2969260" y="4183126"/>
                  </a:cubicBezTo>
                  <a:lnTo>
                    <a:pt x="254000" y="4183126"/>
                  </a:lnTo>
                  <a:cubicBezTo>
                    <a:pt x="186635" y="4183126"/>
                    <a:pt x="122029" y="4156365"/>
                    <a:pt x="74395" y="4108731"/>
                  </a:cubicBezTo>
                  <a:cubicBezTo>
                    <a:pt x="26761" y="4061097"/>
                    <a:pt x="0" y="3996491"/>
                    <a:pt x="0" y="3929126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b="-1855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590655" y="5115211"/>
            <a:ext cx="4907718" cy="1468469"/>
            <a:chOff x="0" y="0"/>
            <a:chExt cx="6543624" cy="19579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43675" cy="1957959"/>
            </a:xfrm>
            <a:custGeom>
              <a:avLst/>
              <a:gdLst/>
              <a:ahLst/>
              <a:cxnLst/>
              <a:rect l="l" t="t" r="r" b="b"/>
              <a:pathLst>
                <a:path w="6543675" h="1957959">
                  <a:moveTo>
                    <a:pt x="254000" y="0"/>
                  </a:moveTo>
                  <a:lnTo>
                    <a:pt x="6289675" y="0"/>
                  </a:lnTo>
                  <a:cubicBezTo>
                    <a:pt x="6429955" y="0"/>
                    <a:pt x="6543675" y="113720"/>
                    <a:pt x="6543675" y="254000"/>
                  </a:cubicBezTo>
                  <a:lnTo>
                    <a:pt x="6543675" y="1703959"/>
                  </a:lnTo>
                  <a:cubicBezTo>
                    <a:pt x="6543675" y="1771324"/>
                    <a:pt x="6516915" y="1835930"/>
                    <a:pt x="6469280" y="1883564"/>
                  </a:cubicBezTo>
                  <a:cubicBezTo>
                    <a:pt x="6421646" y="1931198"/>
                    <a:pt x="6357040" y="1957959"/>
                    <a:pt x="6289675" y="1957959"/>
                  </a:cubicBezTo>
                  <a:lnTo>
                    <a:pt x="254000" y="1957959"/>
                  </a:lnTo>
                  <a:cubicBezTo>
                    <a:pt x="113720" y="1957959"/>
                    <a:pt x="0" y="1844239"/>
                    <a:pt x="0" y="170395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t="-4655" b="-465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677" y="3657600"/>
            <a:ext cx="8290560" cy="2450788"/>
            <a:chOff x="0" y="0"/>
            <a:chExt cx="3070578" cy="9076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78" cy="907699"/>
            </a:xfrm>
            <a:custGeom>
              <a:avLst/>
              <a:gdLst/>
              <a:ahLst/>
              <a:cxnLst/>
              <a:rect l="l" t="t" r="r" b="b"/>
              <a:pathLst>
                <a:path w="3070578" h="907699">
                  <a:moveTo>
                    <a:pt x="33618" y="0"/>
                  </a:moveTo>
                  <a:lnTo>
                    <a:pt x="3036960" y="0"/>
                  </a:lnTo>
                  <a:cubicBezTo>
                    <a:pt x="3045876" y="0"/>
                    <a:pt x="3054427" y="3542"/>
                    <a:pt x="3060731" y="9846"/>
                  </a:cubicBezTo>
                  <a:cubicBezTo>
                    <a:pt x="3067036" y="16151"/>
                    <a:pt x="3070578" y="24702"/>
                    <a:pt x="3070578" y="33618"/>
                  </a:cubicBezTo>
                  <a:lnTo>
                    <a:pt x="3070578" y="874082"/>
                  </a:lnTo>
                  <a:cubicBezTo>
                    <a:pt x="3070578" y="882998"/>
                    <a:pt x="3067036" y="891548"/>
                    <a:pt x="3060731" y="897853"/>
                  </a:cubicBezTo>
                  <a:cubicBezTo>
                    <a:pt x="3054427" y="904158"/>
                    <a:pt x="3045876" y="907699"/>
                    <a:pt x="3036960" y="907699"/>
                  </a:cubicBezTo>
                  <a:lnTo>
                    <a:pt x="33618" y="907699"/>
                  </a:lnTo>
                  <a:cubicBezTo>
                    <a:pt x="24702" y="907699"/>
                    <a:pt x="16151" y="904158"/>
                    <a:pt x="9846" y="897853"/>
                  </a:cubicBezTo>
                  <a:cubicBezTo>
                    <a:pt x="3542" y="891548"/>
                    <a:pt x="0" y="882998"/>
                    <a:pt x="0" y="874082"/>
                  </a:cubicBezTo>
                  <a:lnTo>
                    <a:pt x="0" y="33618"/>
                  </a:lnTo>
                  <a:cubicBezTo>
                    <a:pt x="0" y="24702"/>
                    <a:pt x="3542" y="16151"/>
                    <a:pt x="9846" y="9846"/>
                  </a:cubicBezTo>
                  <a:cubicBezTo>
                    <a:pt x="16151" y="3542"/>
                    <a:pt x="24702" y="0"/>
                    <a:pt x="33618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3070578" cy="860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7577" y="4923927"/>
            <a:ext cx="876822" cy="87682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577" y="3965239"/>
            <a:ext cx="876822" cy="87682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178859" y="2886075"/>
            <a:ext cx="906780" cy="906780"/>
          </a:xfrm>
          <a:custGeom>
            <a:avLst/>
            <a:gdLst/>
            <a:ahLst/>
            <a:cxnLst/>
            <a:rect l="l" t="t" r="r" b="b"/>
            <a:pathLst>
              <a:path w="906780" h="906780">
                <a:moveTo>
                  <a:pt x="0" y="0"/>
                </a:moveTo>
                <a:lnTo>
                  <a:pt x="906781" y="0"/>
                </a:lnTo>
                <a:lnTo>
                  <a:pt x="906781" y="906780"/>
                </a:lnTo>
                <a:lnTo>
                  <a:pt x="0" y="906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1623060" y="731520"/>
            <a:ext cx="2354580" cy="235458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19298" y="5081075"/>
            <a:ext cx="433379" cy="562526"/>
          </a:xfrm>
          <a:custGeom>
            <a:avLst/>
            <a:gdLst/>
            <a:ahLst/>
            <a:cxnLst/>
            <a:rect l="l" t="t" r="r" b="b"/>
            <a:pathLst>
              <a:path w="433379" h="562526">
                <a:moveTo>
                  <a:pt x="0" y="0"/>
                </a:moveTo>
                <a:lnTo>
                  <a:pt x="433379" y="0"/>
                </a:lnTo>
                <a:lnTo>
                  <a:pt x="433379" y="562526"/>
                </a:lnTo>
                <a:lnTo>
                  <a:pt x="0" y="5625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218" y="4144320"/>
            <a:ext cx="487540" cy="518660"/>
          </a:xfrm>
          <a:custGeom>
            <a:avLst/>
            <a:gdLst/>
            <a:ahLst/>
            <a:cxnLst/>
            <a:rect l="l" t="t" r="r" b="b"/>
            <a:pathLst>
              <a:path w="487540" h="518660">
                <a:moveTo>
                  <a:pt x="0" y="0"/>
                </a:moveTo>
                <a:lnTo>
                  <a:pt x="487540" y="0"/>
                </a:lnTo>
                <a:lnTo>
                  <a:pt x="487540" y="518660"/>
                </a:lnTo>
                <a:lnTo>
                  <a:pt x="0" y="51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6487" y="677350"/>
            <a:ext cx="7824503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KOMITET MONITORUJĄCY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36487" y="1714421"/>
            <a:ext cx="7824503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3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Przyjęty Uchwałą nr 35/324/2015 Zarządu Województwa Podlaskiego z dnia 8 kwietnia 2015 r.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34198" y="4074085"/>
            <a:ext cx="626930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Odbyło się </a:t>
            </a: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 posiedzeń</a:t>
            </a: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w tym </a:t>
            </a: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poza siedzibą IZ</a:t>
            </a: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(3 w Białymstoku i jedno w Supraślu)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32041" y="5189936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Przyjęto </a:t>
            </a: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321 uchwał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87" y="1850372"/>
            <a:ext cx="8936818" cy="3349313"/>
            <a:chOff x="0" y="0"/>
            <a:chExt cx="3538833" cy="13262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8833" cy="1326273"/>
            </a:xfrm>
            <a:custGeom>
              <a:avLst/>
              <a:gdLst/>
              <a:ahLst/>
              <a:cxnLst/>
              <a:rect l="l" t="t" r="r" b="b"/>
              <a:pathLst>
                <a:path w="3538833" h="1326273">
                  <a:moveTo>
                    <a:pt x="31187" y="0"/>
                  </a:moveTo>
                  <a:lnTo>
                    <a:pt x="3507646" y="0"/>
                  </a:lnTo>
                  <a:cubicBezTo>
                    <a:pt x="3524870" y="0"/>
                    <a:pt x="3538833" y="13963"/>
                    <a:pt x="3538833" y="31187"/>
                  </a:cubicBezTo>
                  <a:lnTo>
                    <a:pt x="3538833" y="1295086"/>
                  </a:lnTo>
                  <a:cubicBezTo>
                    <a:pt x="3538833" y="1312310"/>
                    <a:pt x="3524870" y="1326273"/>
                    <a:pt x="3507646" y="1326273"/>
                  </a:cubicBezTo>
                  <a:lnTo>
                    <a:pt x="31187" y="1326273"/>
                  </a:lnTo>
                  <a:cubicBezTo>
                    <a:pt x="22915" y="1326273"/>
                    <a:pt x="14983" y="1322987"/>
                    <a:pt x="9134" y="1317138"/>
                  </a:cubicBezTo>
                  <a:cubicBezTo>
                    <a:pt x="3286" y="1311290"/>
                    <a:pt x="0" y="1303357"/>
                    <a:pt x="0" y="1295086"/>
                  </a:cubicBezTo>
                  <a:lnTo>
                    <a:pt x="0" y="31187"/>
                  </a:lnTo>
                  <a:cubicBezTo>
                    <a:pt x="0" y="13963"/>
                    <a:pt x="13963" y="0"/>
                    <a:pt x="31187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3538833" cy="1278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6487" y="2100579"/>
            <a:ext cx="8553846" cy="205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260 spotkań informacyjnych i szkoleń</a:t>
            </a:r>
            <a:r>
              <a:rPr lang="en-US" sz="16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dla wnioskodawców i beneficjentów.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Łącznie</a:t>
            </a:r>
            <a:r>
              <a:rPr lang="en-US" sz="1667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7 429 uczestników</a:t>
            </a:r>
            <a:r>
              <a:rPr lang="en-US" sz="16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Tematyka szkoleń dotyczyła m.in. naborów wniosków, rozliczania projektów, udzielania zamówień publicznych, realizacji obowiązków informacyjnych        i promocyjnych, stosowania zasad horyzontalnych w projektach, dostępności dla osób z niepełnosprawnościami, ochrony danych osobowych, trwałości projektów, itp.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477171" y="3926682"/>
            <a:ext cx="4398805" cy="2911672"/>
            <a:chOff x="0" y="0"/>
            <a:chExt cx="1741854" cy="11529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1854" cy="1152974"/>
            </a:xfrm>
            <a:custGeom>
              <a:avLst/>
              <a:gdLst/>
              <a:ahLst/>
              <a:cxnLst/>
              <a:rect l="l" t="t" r="r" b="b"/>
              <a:pathLst>
                <a:path w="1741854" h="1152974">
                  <a:moveTo>
                    <a:pt x="35200" y="0"/>
                  </a:moveTo>
                  <a:lnTo>
                    <a:pt x="1706654" y="0"/>
                  </a:lnTo>
                  <a:cubicBezTo>
                    <a:pt x="1726094" y="0"/>
                    <a:pt x="1741854" y="15760"/>
                    <a:pt x="1741854" y="35200"/>
                  </a:cubicBezTo>
                  <a:lnTo>
                    <a:pt x="1741854" y="1117774"/>
                  </a:lnTo>
                  <a:cubicBezTo>
                    <a:pt x="1741854" y="1137215"/>
                    <a:pt x="1726094" y="1152974"/>
                    <a:pt x="1706654" y="1152974"/>
                  </a:cubicBezTo>
                  <a:lnTo>
                    <a:pt x="35200" y="1152974"/>
                  </a:lnTo>
                  <a:cubicBezTo>
                    <a:pt x="25864" y="1152974"/>
                    <a:pt x="16911" y="1149266"/>
                    <a:pt x="10310" y="1142664"/>
                  </a:cubicBezTo>
                  <a:cubicBezTo>
                    <a:pt x="3709" y="1136063"/>
                    <a:pt x="0" y="1127110"/>
                    <a:pt x="0" y="1117774"/>
                  </a:cubicBezTo>
                  <a:lnTo>
                    <a:pt x="0" y="35200"/>
                  </a:lnTo>
                  <a:cubicBezTo>
                    <a:pt x="0" y="15760"/>
                    <a:pt x="15760" y="0"/>
                    <a:pt x="35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741854" cy="1105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52251" y="3994868"/>
            <a:ext cx="4021055" cy="2680049"/>
            <a:chOff x="0" y="0"/>
            <a:chExt cx="5361407" cy="3573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1432" cy="3573399"/>
            </a:xfrm>
            <a:custGeom>
              <a:avLst/>
              <a:gdLst/>
              <a:ahLst/>
              <a:cxnLst/>
              <a:rect l="l" t="t" r="r" b="b"/>
              <a:pathLst>
                <a:path w="5361432" h="3573399">
                  <a:moveTo>
                    <a:pt x="254000" y="0"/>
                  </a:moveTo>
                  <a:lnTo>
                    <a:pt x="5107432" y="0"/>
                  </a:lnTo>
                  <a:cubicBezTo>
                    <a:pt x="5247712" y="0"/>
                    <a:pt x="5361432" y="113720"/>
                    <a:pt x="5361432" y="254000"/>
                  </a:cubicBezTo>
                  <a:lnTo>
                    <a:pt x="5361432" y="3319399"/>
                  </a:lnTo>
                  <a:cubicBezTo>
                    <a:pt x="5361432" y="3386764"/>
                    <a:pt x="5334671" y="3451370"/>
                    <a:pt x="5287037" y="3499004"/>
                  </a:cubicBezTo>
                  <a:cubicBezTo>
                    <a:pt x="5239403" y="3546638"/>
                    <a:pt x="5174797" y="3573399"/>
                    <a:pt x="5107432" y="3573399"/>
                  </a:cubicBezTo>
                  <a:lnTo>
                    <a:pt x="254000" y="3573399"/>
                  </a:lnTo>
                  <a:cubicBezTo>
                    <a:pt x="113720" y="3573399"/>
                    <a:pt x="0" y="3459679"/>
                    <a:pt x="0" y="331939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3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36487" y="675074"/>
            <a:ext cx="9019927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DZIAŁANIA EDUKACYJNE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6487" y="4191819"/>
            <a:ext cx="4668547" cy="87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Średnia ocena ze wszystkich przeprowadzonych ankiet szkoleniowych wyniosła 4,45 w skali 1-5.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6487" y="675074"/>
            <a:ext cx="9019927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WYDARZENIA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984235" y="1273244"/>
            <a:ext cx="2688003" cy="2688003"/>
            <a:chOff x="0" y="0"/>
            <a:chExt cx="3584004" cy="358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83940" cy="3583940"/>
            </a:xfrm>
            <a:custGeom>
              <a:avLst/>
              <a:gdLst/>
              <a:ahLst/>
              <a:cxnLst/>
              <a:rect l="l" t="t" r="r" b="b"/>
              <a:pathLst>
                <a:path w="3583940" h="3583940">
                  <a:moveTo>
                    <a:pt x="254000" y="0"/>
                  </a:moveTo>
                  <a:lnTo>
                    <a:pt x="3329940" y="0"/>
                  </a:lnTo>
                  <a:cubicBezTo>
                    <a:pt x="3397305" y="0"/>
                    <a:pt x="3461911" y="26761"/>
                    <a:pt x="3509545" y="74395"/>
                  </a:cubicBezTo>
                  <a:cubicBezTo>
                    <a:pt x="3557179" y="122029"/>
                    <a:pt x="3583940" y="186635"/>
                    <a:pt x="3583940" y="254000"/>
                  </a:cubicBezTo>
                  <a:lnTo>
                    <a:pt x="3583940" y="3329940"/>
                  </a:lnTo>
                  <a:cubicBezTo>
                    <a:pt x="3583940" y="3397305"/>
                    <a:pt x="3557179" y="3461911"/>
                    <a:pt x="3509545" y="3509545"/>
                  </a:cubicBezTo>
                  <a:cubicBezTo>
                    <a:pt x="3461911" y="3557179"/>
                    <a:pt x="3397305" y="3583940"/>
                    <a:pt x="3329940" y="3583940"/>
                  </a:cubicBezTo>
                  <a:lnTo>
                    <a:pt x="254000" y="3583940"/>
                  </a:lnTo>
                  <a:cubicBezTo>
                    <a:pt x="113720" y="3583940"/>
                    <a:pt x="0" y="3470220"/>
                    <a:pt x="0" y="3329940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1" b="-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984235" y="4078938"/>
            <a:ext cx="2688003" cy="1792033"/>
            <a:chOff x="0" y="0"/>
            <a:chExt cx="3584004" cy="23893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83940" cy="2389378"/>
            </a:xfrm>
            <a:custGeom>
              <a:avLst/>
              <a:gdLst/>
              <a:ahLst/>
              <a:cxnLst/>
              <a:rect l="l" t="t" r="r" b="b"/>
              <a:pathLst>
                <a:path w="3583940" h="2389378">
                  <a:moveTo>
                    <a:pt x="254000" y="0"/>
                  </a:moveTo>
                  <a:lnTo>
                    <a:pt x="3329940" y="0"/>
                  </a:lnTo>
                  <a:cubicBezTo>
                    <a:pt x="3397305" y="0"/>
                    <a:pt x="3461911" y="26761"/>
                    <a:pt x="3509545" y="74395"/>
                  </a:cubicBezTo>
                  <a:cubicBezTo>
                    <a:pt x="3557179" y="122029"/>
                    <a:pt x="3583940" y="186635"/>
                    <a:pt x="3583940" y="254000"/>
                  </a:cubicBezTo>
                  <a:lnTo>
                    <a:pt x="3583940" y="2135378"/>
                  </a:lnTo>
                  <a:cubicBezTo>
                    <a:pt x="3583940" y="2275658"/>
                    <a:pt x="3470220" y="2389378"/>
                    <a:pt x="3329940" y="2389378"/>
                  </a:cubicBezTo>
                  <a:lnTo>
                    <a:pt x="254000" y="2389378"/>
                  </a:lnTo>
                  <a:cubicBezTo>
                    <a:pt x="113720" y="2389378"/>
                    <a:pt x="0" y="2275658"/>
                    <a:pt x="0" y="213537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3"/>
              <a:stretch>
                <a:fillRect t="-7397" r="-1" b="-77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362599" y="5091617"/>
            <a:ext cx="2688003" cy="1792033"/>
            <a:chOff x="0" y="0"/>
            <a:chExt cx="3584004" cy="23893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3940" cy="2389378"/>
            </a:xfrm>
            <a:custGeom>
              <a:avLst/>
              <a:gdLst/>
              <a:ahLst/>
              <a:cxnLst/>
              <a:rect l="l" t="t" r="r" b="b"/>
              <a:pathLst>
                <a:path w="3583940" h="2389378">
                  <a:moveTo>
                    <a:pt x="254000" y="0"/>
                  </a:moveTo>
                  <a:lnTo>
                    <a:pt x="3329940" y="0"/>
                  </a:lnTo>
                  <a:cubicBezTo>
                    <a:pt x="3397305" y="0"/>
                    <a:pt x="3461911" y="26761"/>
                    <a:pt x="3509545" y="74395"/>
                  </a:cubicBezTo>
                  <a:cubicBezTo>
                    <a:pt x="3557179" y="122029"/>
                    <a:pt x="3583940" y="186635"/>
                    <a:pt x="3583940" y="254000"/>
                  </a:cubicBezTo>
                  <a:lnTo>
                    <a:pt x="3583940" y="2135378"/>
                  </a:lnTo>
                  <a:cubicBezTo>
                    <a:pt x="3583940" y="2275658"/>
                    <a:pt x="3470220" y="2389378"/>
                    <a:pt x="3329940" y="2389378"/>
                  </a:cubicBezTo>
                  <a:lnTo>
                    <a:pt x="254000" y="2389378"/>
                  </a:lnTo>
                  <a:cubicBezTo>
                    <a:pt x="113720" y="2389378"/>
                    <a:pt x="0" y="2275658"/>
                    <a:pt x="0" y="213537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4"/>
              <a:stretch>
                <a:fillRect t="26" r="-132" b="11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130600" y="2267473"/>
            <a:ext cx="1920002" cy="2708329"/>
            <a:chOff x="0" y="0"/>
            <a:chExt cx="2560002" cy="36111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59939" cy="3611118"/>
            </a:xfrm>
            <a:custGeom>
              <a:avLst/>
              <a:gdLst/>
              <a:ahLst/>
              <a:cxnLst/>
              <a:rect l="l" t="t" r="r" b="b"/>
              <a:pathLst>
                <a:path w="2559939" h="3611118">
                  <a:moveTo>
                    <a:pt x="254000" y="0"/>
                  </a:moveTo>
                  <a:lnTo>
                    <a:pt x="2305939" y="0"/>
                  </a:lnTo>
                  <a:cubicBezTo>
                    <a:pt x="2446219" y="0"/>
                    <a:pt x="2559939" y="113720"/>
                    <a:pt x="2559939" y="254000"/>
                  </a:cubicBezTo>
                  <a:lnTo>
                    <a:pt x="2559939" y="3357118"/>
                  </a:lnTo>
                  <a:cubicBezTo>
                    <a:pt x="2559939" y="3424483"/>
                    <a:pt x="2533179" y="3489089"/>
                    <a:pt x="2485544" y="3536723"/>
                  </a:cubicBezTo>
                  <a:cubicBezTo>
                    <a:pt x="2437910" y="3584357"/>
                    <a:pt x="2373304" y="3611118"/>
                    <a:pt x="2305939" y="3611118"/>
                  </a:cubicBezTo>
                  <a:lnTo>
                    <a:pt x="254000" y="3611118"/>
                  </a:lnTo>
                  <a:cubicBezTo>
                    <a:pt x="113720" y="3611118"/>
                    <a:pt x="0" y="3497398"/>
                    <a:pt x="0" y="335711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5"/>
              <a:stretch>
                <a:fillRect t="-17" r="-2" b="-1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179837" y="5092084"/>
            <a:ext cx="2688003" cy="1791567"/>
            <a:chOff x="0" y="0"/>
            <a:chExt cx="3584004" cy="23887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83940" cy="2388743"/>
            </a:xfrm>
            <a:custGeom>
              <a:avLst/>
              <a:gdLst/>
              <a:ahLst/>
              <a:cxnLst/>
              <a:rect l="l" t="t" r="r" b="b"/>
              <a:pathLst>
                <a:path w="3583940" h="2388743">
                  <a:moveTo>
                    <a:pt x="254000" y="0"/>
                  </a:moveTo>
                  <a:lnTo>
                    <a:pt x="3329940" y="0"/>
                  </a:lnTo>
                  <a:cubicBezTo>
                    <a:pt x="3397305" y="0"/>
                    <a:pt x="3461911" y="26761"/>
                    <a:pt x="3509545" y="74395"/>
                  </a:cubicBezTo>
                  <a:cubicBezTo>
                    <a:pt x="3557179" y="122029"/>
                    <a:pt x="3583940" y="186635"/>
                    <a:pt x="3583940" y="254000"/>
                  </a:cubicBezTo>
                  <a:lnTo>
                    <a:pt x="3583940" y="2134743"/>
                  </a:lnTo>
                  <a:cubicBezTo>
                    <a:pt x="3583940" y="2275023"/>
                    <a:pt x="3470220" y="2388743"/>
                    <a:pt x="3329940" y="2388743"/>
                  </a:cubicBezTo>
                  <a:lnTo>
                    <a:pt x="254000" y="2388743"/>
                  </a:lnTo>
                  <a:cubicBezTo>
                    <a:pt x="113720" y="2388743"/>
                    <a:pt x="0" y="2275023"/>
                    <a:pt x="0" y="213474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6"/>
              <a:stretch>
                <a:fillRect r="-6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81372" y="2267473"/>
            <a:ext cx="1920002" cy="2707481"/>
            <a:chOff x="0" y="0"/>
            <a:chExt cx="2560002" cy="360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59939" cy="3609975"/>
            </a:xfrm>
            <a:custGeom>
              <a:avLst/>
              <a:gdLst/>
              <a:ahLst/>
              <a:cxnLst/>
              <a:rect l="l" t="t" r="r" b="b"/>
              <a:pathLst>
                <a:path w="2559939" h="3609975">
                  <a:moveTo>
                    <a:pt x="254000" y="0"/>
                  </a:moveTo>
                  <a:lnTo>
                    <a:pt x="2305939" y="0"/>
                  </a:lnTo>
                  <a:cubicBezTo>
                    <a:pt x="2446219" y="0"/>
                    <a:pt x="2559939" y="113720"/>
                    <a:pt x="2559939" y="254000"/>
                  </a:cubicBezTo>
                  <a:lnTo>
                    <a:pt x="2559939" y="3355975"/>
                  </a:lnTo>
                  <a:cubicBezTo>
                    <a:pt x="2559939" y="3423340"/>
                    <a:pt x="2533179" y="3487946"/>
                    <a:pt x="2485544" y="3535580"/>
                  </a:cubicBezTo>
                  <a:cubicBezTo>
                    <a:pt x="2437910" y="3583214"/>
                    <a:pt x="2373304" y="3609975"/>
                    <a:pt x="2305939" y="3609975"/>
                  </a:cubicBezTo>
                  <a:lnTo>
                    <a:pt x="254000" y="3609975"/>
                  </a:lnTo>
                  <a:cubicBezTo>
                    <a:pt x="113720" y="3609975"/>
                    <a:pt x="0" y="3496255"/>
                    <a:pt x="0" y="3355975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7"/>
              <a:stretch>
                <a:fillRect t="-33" r="-2" b="-33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4179837" y="3181559"/>
            <a:ext cx="2688003" cy="1794243"/>
            <a:chOff x="0" y="0"/>
            <a:chExt cx="3584004" cy="23923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83940" cy="2392299"/>
            </a:xfrm>
            <a:custGeom>
              <a:avLst/>
              <a:gdLst/>
              <a:ahLst/>
              <a:cxnLst/>
              <a:rect l="l" t="t" r="r" b="b"/>
              <a:pathLst>
                <a:path w="3583940" h="2392299">
                  <a:moveTo>
                    <a:pt x="254000" y="0"/>
                  </a:moveTo>
                  <a:lnTo>
                    <a:pt x="3329940" y="0"/>
                  </a:lnTo>
                  <a:cubicBezTo>
                    <a:pt x="3397305" y="0"/>
                    <a:pt x="3461911" y="26761"/>
                    <a:pt x="3509545" y="74395"/>
                  </a:cubicBezTo>
                  <a:cubicBezTo>
                    <a:pt x="3557179" y="122029"/>
                    <a:pt x="3583940" y="186635"/>
                    <a:pt x="3583940" y="254000"/>
                  </a:cubicBezTo>
                  <a:lnTo>
                    <a:pt x="3583940" y="2138299"/>
                  </a:lnTo>
                  <a:cubicBezTo>
                    <a:pt x="3583940" y="2278579"/>
                    <a:pt x="3470220" y="2392299"/>
                    <a:pt x="3329940" y="2392299"/>
                  </a:cubicBezTo>
                  <a:lnTo>
                    <a:pt x="254000" y="2392299"/>
                  </a:lnTo>
                  <a:cubicBezTo>
                    <a:pt x="113720" y="2392299"/>
                    <a:pt x="0" y="2278579"/>
                    <a:pt x="0" y="2138299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8"/>
              <a:stretch>
                <a:fillRect l="-21" r="-23" b="-1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4178818" y="1273244"/>
            <a:ext cx="2689012" cy="1792033"/>
            <a:chOff x="0" y="0"/>
            <a:chExt cx="3585350" cy="23893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85337" cy="2389378"/>
            </a:xfrm>
            <a:custGeom>
              <a:avLst/>
              <a:gdLst/>
              <a:ahLst/>
              <a:cxnLst/>
              <a:rect l="l" t="t" r="r" b="b"/>
              <a:pathLst>
                <a:path w="3585337" h="2389378">
                  <a:moveTo>
                    <a:pt x="254000" y="0"/>
                  </a:moveTo>
                  <a:lnTo>
                    <a:pt x="3331337" y="0"/>
                  </a:lnTo>
                  <a:cubicBezTo>
                    <a:pt x="3398702" y="0"/>
                    <a:pt x="3463308" y="26761"/>
                    <a:pt x="3510942" y="74395"/>
                  </a:cubicBezTo>
                  <a:cubicBezTo>
                    <a:pt x="3558576" y="122029"/>
                    <a:pt x="3585337" y="186635"/>
                    <a:pt x="3585337" y="254000"/>
                  </a:cubicBezTo>
                  <a:lnTo>
                    <a:pt x="3585337" y="2135378"/>
                  </a:lnTo>
                  <a:cubicBezTo>
                    <a:pt x="3585337" y="2275658"/>
                    <a:pt x="3471617" y="2389378"/>
                    <a:pt x="3331337" y="2389378"/>
                  </a:cubicBezTo>
                  <a:lnTo>
                    <a:pt x="254000" y="2389378"/>
                  </a:lnTo>
                  <a:cubicBezTo>
                    <a:pt x="113720" y="2389378"/>
                    <a:pt x="0" y="2275658"/>
                    <a:pt x="0" y="2135378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9"/>
              <a:stretch>
                <a:fillRect b="-208"/>
              </a:stretch>
            </a:blipFill>
          </p:spPr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87" y="1284765"/>
            <a:ext cx="8936818" cy="5490818"/>
            <a:chOff x="0" y="0"/>
            <a:chExt cx="3538833" cy="2174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38833" cy="2174273"/>
            </a:xfrm>
            <a:custGeom>
              <a:avLst/>
              <a:gdLst/>
              <a:ahLst/>
              <a:cxnLst/>
              <a:rect l="l" t="t" r="r" b="b"/>
              <a:pathLst>
                <a:path w="3538833" h="2174273">
                  <a:moveTo>
                    <a:pt x="31187" y="0"/>
                  </a:moveTo>
                  <a:lnTo>
                    <a:pt x="3507646" y="0"/>
                  </a:lnTo>
                  <a:cubicBezTo>
                    <a:pt x="3524870" y="0"/>
                    <a:pt x="3538833" y="13963"/>
                    <a:pt x="3538833" y="31187"/>
                  </a:cubicBezTo>
                  <a:lnTo>
                    <a:pt x="3538833" y="2143087"/>
                  </a:lnTo>
                  <a:cubicBezTo>
                    <a:pt x="3538833" y="2160311"/>
                    <a:pt x="3524870" y="2174273"/>
                    <a:pt x="3507646" y="2174273"/>
                  </a:cubicBezTo>
                  <a:lnTo>
                    <a:pt x="31187" y="2174273"/>
                  </a:lnTo>
                  <a:cubicBezTo>
                    <a:pt x="13963" y="2174273"/>
                    <a:pt x="0" y="2160311"/>
                    <a:pt x="0" y="2143087"/>
                  </a:cubicBezTo>
                  <a:lnTo>
                    <a:pt x="0" y="31187"/>
                  </a:lnTo>
                  <a:cubicBezTo>
                    <a:pt x="0" y="13963"/>
                    <a:pt x="13963" y="0"/>
                    <a:pt x="31187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3538833" cy="2126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7974" y="1489662"/>
            <a:ext cx="8553846" cy="16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województwie podlaskim w latach 2014-2020 funkcjonowały 3 Punkty Informacyjne: Główny Punkt Informacyjny Funduszy Europejskich 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 Białymstoku – oraz dwa Lokalne Punkty w Łomży i w Suwałkach.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Łącznie w okresie realizacji RPOWP 2014-2020 udzielono 86 309 konsultacji.</a:t>
            </a:r>
          </a:p>
          <a:p>
            <a:pPr algn="l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5477171" y="3449272"/>
            <a:ext cx="4398805" cy="3684356"/>
            <a:chOff x="0" y="0"/>
            <a:chExt cx="1741854" cy="14589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41854" cy="1458944"/>
            </a:xfrm>
            <a:custGeom>
              <a:avLst/>
              <a:gdLst/>
              <a:ahLst/>
              <a:cxnLst/>
              <a:rect l="l" t="t" r="r" b="b"/>
              <a:pathLst>
                <a:path w="1741854" h="1458944">
                  <a:moveTo>
                    <a:pt x="35200" y="0"/>
                  </a:moveTo>
                  <a:lnTo>
                    <a:pt x="1706654" y="0"/>
                  </a:lnTo>
                  <a:cubicBezTo>
                    <a:pt x="1726094" y="0"/>
                    <a:pt x="1741854" y="15760"/>
                    <a:pt x="1741854" y="35200"/>
                  </a:cubicBezTo>
                  <a:lnTo>
                    <a:pt x="1741854" y="1423744"/>
                  </a:lnTo>
                  <a:cubicBezTo>
                    <a:pt x="1741854" y="1443185"/>
                    <a:pt x="1726094" y="1458944"/>
                    <a:pt x="1706654" y="1458944"/>
                  </a:cubicBezTo>
                  <a:lnTo>
                    <a:pt x="35200" y="1458944"/>
                  </a:lnTo>
                  <a:cubicBezTo>
                    <a:pt x="15760" y="1458944"/>
                    <a:pt x="0" y="1443185"/>
                    <a:pt x="0" y="1423744"/>
                  </a:cubicBezTo>
                  <a:lnTo>
                    <a:pt x="0" y="35200"/>
                  </a:lnTo>
                  <a:cubicBezTo>
                    <a:pt x="0" y="15760"/>
                    <a:pt x="15760" y="0"/>
                    <a:pt x="35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741854" cy="1411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52251" y="3540485"/>
            <a:ext cx="4021055" cy="3508030"/>
            <a:chOff x="0" y="0"/>
            <a:chExt cx="5361407" cy="46773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1432" cy="4677373"/>
            </a:xfrm>
            <a:custGeom>
              <a:avLst/>
              <a:gdLst/>
              <a:ahLst/>
              <a:cxnLst/>
              <a:rect l="l" t="t" r="r" b="b"/>
              <a:pathLst>
                <a:path w="5361432" h="4677373">
                  <a:moveTo>
                    <a:pt x="254000" y="0"/>
                  </a:moveTo>
                  <a:lnTo>
                    <a:pt x="5107432" y="0"/>
                  </a:lnTo>
                  <a:cubicBezTo>
                    <a:pt x="5247712" y="0"/>
                    <a:pt x="5361432" y="113720"/>
                    <a:pt x="5361432" y="254000"/>
                  </a:cubicBezTo>
                  <a:lnTo>
                    <a:pt x="5361432" y="4423373"/>
                  </a:lnTo>
                  <a:cubicBezTo>
                    <a:pt x="5361432" y="4490738"/>
                    <a:pt x="5334671" y="4555344"/>
                    <a:pt x="5287037" y="4602979"/>
                  </a:cubicBezTo>
                  <a:cubicBezTo>
                    <a:pt x="5239403" y="4650613"/>
                    <a:pt x="5174797" y="4677373"/>
                    <a:pt x="5107432" y="4677373"/>
                  </a:cubicBezTo>
                  <a:lnTo>
                    <a:pt x="254000" y="4677373"/>
                  </a:lnTo>
                  <a:cubicBezTo>
                    <a:pt x="186635" y="4677373"/>
                    <a:pt x="122029" y="4650613"/>
                    <a:pt x="74395" y="4602979"/>
                  </a:cubicBezTo>
                  <a:cubicBezTo>
                    <a:pt x="26761" y="4555344"/>
                    <a:pt x="0" y="4490738"/>
                    <a:pt x="0" y="4423373"/>
                  </a:cubicBezTo>
                  <a:lnTo>
                    <a:pt x="0" y="254000"/>
                  </a:lnTo>
                  <a:cubicBezTo>
                    <a:pt x="0" y="113720"/>
                    <a:pt x="113720" y="0"/>
                    <a:pt x="254000" y="0"/>
                  </a:cubicBezTo>
                  <a:close/>
                </a:path>
              </a:pathLst>
            </a:custGeom>
            <a:blipFill>
              <a:blip r:embed="rId2"/>
              <a:stretch>
                <a:fillRect r="-31100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36487" y="675074"/>
            <a:ext cx="9019927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SIEĆ PIFE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7974" y="3004820"/>
            <a:ext cx="4411202" cy="357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Zadania Punktów Informacyjnych: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Udzielanie informacji o programie regionalnym i programach krajowych,     w których wdrażane są środki UE,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Udzielanie informacji o programach           z poziomu Komisji Europejskiej,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Organizacja spotkań informacyjnych, webinarów i szkoleń,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Organizacja Mobilnych Punktów Informacyjnych w mniejszych miejscowościach,</a:t>
            </a:r>
          </a:p>
          <a:p>
            <a:pPr marL="345439" lvl="1" indent="-172720" algn="l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Organizacja lekcji europejskich w szkołach ponadpodstawowych.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87" y="2200232"/>
            <a:ext cx="3617306" cy="4493380"/>
            <a:chOff x="0" y="0"/>
            <a:chExt cx="1432393" cy="1779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2393" cy="1779305"/>
            </a:xfrm>
            <a:custGeom>
              <a:avLst/>
              <a:gdLst/>
              <a:ahLst/>
              <a:cxnLst/>
              <a:rect l="l" t="t" r="r" b="b"/>
              <a:pathLst>
                <a:path w="1432393" h="1779305">
                  <a:moveTo>
                    <a:pt x="77049" y="0"/>
                  </a:moveTo>
                  <a:lnTo>
                    <a:pt x="1355345" y="0"/>
                  </a:lnTo>
                  <a:cubicBezTo>
                    <a:pt x="1397897" y="0"/>
                    <a:pt x="1432393" y="34496"/>
                    <a:pt x="1432393" y="77049"/>
                  </a:cubicBezTo>
                  <a:lnTo>
                    <a:pt x="1432393" y="1702256"/>
                  </a:lnTo>
                  <a:cubicBezTo>
                    <a:pt x="1432393" y="1744809"/>
                    <a:pt x="1397897" y="1779305"/>
                    <a:pt x="1355345" y="1779305"/>
                  </a:cubicBezTo>
                  <a:lnTo>
                    <a:pt x="77049" y="1779305"/>
                  </a:lnTo>
                  <a:cubicBezTo>
                    <a:pt x="34496" y="1779305"/>
                    <a:pt x="0" y="1744809"/>
                    <a:pt x="0" y="1702256"/>
                  </a:cubicBezTo>
                  <a:lnTo>
                    <a:pt x="0" y="77049"/>
                  </a:lnTo>
                  <a:cubicBezTo>
                    <a:pt x="0" y="34496"/>
                    <a:pt x="34496" y="0"/>
                    <a:pt x="77049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432393" cy="1731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6487" y="2520240"/>
            <a:ext cx="3424920" cy="382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Wśród mieszkańców województwa podlaskiego wzrosło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poparcie dla członkostwa Polski w UE    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 73% w 2014 r. do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84%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 2022 r. </a:t>
            </a:r>
          </a:p>
          <a:p>
            <a:pPr marL="360066" lvl="1" indent="-180033" algn="l">
              <a:lnSpc>
                <a:spcPts val="2334"/>
              </a:lnSpc>
              <a:buFont typeface="Arial"/>
              <a:buChar char="•"/>
            </a:pP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84%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mieszkańców regionu zauważa </a:t>
            </a:r>
            <a:r>
              <a:rPr lang="en-US" sz="166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poprawę jakości życia dzięki FE</a:t>
            </a:r>
            <a:r>
              <a:rPr lang="en-US" sz="166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 wskaźnik ten utrzymuje się na podobnym poziomie od 2014 r.</a:t>
            </a:r>
          </a:p>
          <a:p>
            <a:pPr algn="l">
              <a:lnSpc>
                <a:spcPts val="2334"/>
              </a:lnSpc>
            </a:pPr>
            <a:endParaRPr lang="en-US" sz="1667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6487" y="675074"/>
            <a:ext cx="9019927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EFEKTY DZIAŁAŃ KOMUNIKACYJNYCH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03697" y="2799802"/>
            <a:ext cx="5095568" cy="3294241"/>
            <a:chOff x="0" y="0"/>
            <a:chExt cx="6235497" cy="4031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35446" cy="4031234"/>
            </a:xfrm>
            <a:custGeom>
              <a:avLst/>
              <a:gdLst/>
              <a:ahLst/>
              <a:cxnLst/>
              <a:rect l="l" t="t" r="r" b="b"/>
              <a:pathLst>
                <a:path w="6235446" h="4031234">
                  <a:moveTo>
                    <a:pt x="233117" y="0"/>
                  </a:moveTo>
                  <a:lnTo>
                    <a:pt x="6002329" y="0"/>
                  </a:lnTo>
                  <a:cubicBezTo>
                    <a:pt x="6064156" y="0"/>
                    <a:pt x="6123450" y="24560"/>
                    <a:pt x="6167168" y="68278"/>
                  </a:cubicBezTo>
                  <a:cubicBezTo>
                    <a:pt x="6210886" y="111996"/>
                    <a:pt x="6235446" y="171290"/>
                    <a:pt x="6235446" y="233117"/>
                  </a:cubicBezTo>
                  <a:lnTo>
                    <a:pt x="6235446" y="3798117"/>
                  </a:lnTo>
                  <a:cubicBezTo>
                    <a:pt x="6235446" y="3926864"/>
                    <a:pt x="6131076" y="4031234"/>
                    <a:pt x="6002329" y="4031234"/>
                  </a:cubicBezTo>
                  <a:lnTo>
                    <a:pt x="233117" y="4031234"/>
                  </a:lnTo>
                  <a:cubicBezTo>
                    <a:pt x="104370" y="4031234"/>
                    <a:pt x="0" y="3926864"/>
                    <a:pt x="0" y="3798117"/>
                  </a:cubicBezTo>
                  <a:lnTo>
                    <a:pt x="0" y="233117"/>
                  </a:lnTo>
                  <a:cubicBezTo>
                    <a:pt x="0" y="104370"/>
                    <a:pt x="104370" y="0"/>
                    <a:pt x="233117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2080" y="2669615"/>
            <a:ext cx="1975970" cy="1975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7552" y="-1179509"/>
            <a:ext cx="2755104" cy="275510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97577" y="3618145"/>
            <a:ext cx="704975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0"/>
              </a:lnSpc>
            </a:pPr>
            <a:r>
              <a:rPr lang="en-US" sz="50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KAROLINA PERKOWSKA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7577" y="5025745"/>
            <a:ext cx="8343746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Dyrektor Departamentu Zarządzania Funduszami i Programami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5585620"/>
            <a:ext cx="9753600" cy="3144561"/>
          </a:xfrm>
          <a:custGeom>
            <a:avLst/>
            <a:gdLst/>
            <a:ahLst/>
            <a:cxnLst/>
            <a:rect l="l" t="t" r="r" b="b"/>
            <a:pathLst>
              <a:path w="9753600" h="3144561">
                <a:moveTo>
                  <a:pt x="0" y="0"/>
                </a:moveTo>
                <a:lnTo>
                  <a:pt x="9753600" y="0"/>
                </a:lnTo>
                <a:lnTo>
                  <a:pt x="9753600" y="3144560"/>
                </a:lnTo>
                <a:lnTo>
                  <a:pt x="0" y="314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51923" y="1374215"/>
            <a:ext cx="7049753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9"/>
              </a:lnSpc>
            </a:pPr>
            <a:r>
              <a:rPr lang="en-US" sz="5499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DZIĘKUJĘ ZA UWAGĘ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7265" y="-153651"/>
            <a:ext cx="14174031" cy="10912863"/>
          </a:xfrm>
          <a:custGeom>
            <a:avLst/>
            <a:gdLst/>
            <a:ahLst/>
            <a:cxnLst/>
            <a:rect l="l" t="t" r="r" b="b"/>
            <a:pathLst>
              <a:path w="14174031" h="10912863">
                <a:moveTo>
                  <a:pt x="0" y="0"/>
                </a:moveTo>
                <a:lnTo>
                  <a:pt x="14174031" y="0"/>
                </a:lnTo>
                <a:lnTo>
                  <a:pt x="14174031" y="10912863"/>
                </a:lnTo>
                <a:lnTo>
                  <a:pt x="0" y="1091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56435" t="-523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5314" y="493395"/>
            <a:ext cx="8122973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PODZIĘKOWANIA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7938" y="2345055"/>
            <a:ext cx="7377723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3078" b="1">
                <a:solidFill>
                  <a:srgbClr val="FFDE59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dla Pracowników i Dyrekcji IZ RPOWP</a:t>
            </a:r>
          </a:p>
          <a:p>
            <a:pPr algn="ctr">
              <a:lnSpc>
                <a:spcPts val="3693"/>
              </a:lnSpc>
            </a:pPr>
            <a:endParaRPr lang="en-US" sz="3078" b="1">
              <a:solidFill>
                <a:srgbClr val="FFDE59"/>
              </a:solidFill>
              <a:latin typeface="Codec Pro Bold"/>
              <a:ea typeface="Codec Pro Bold"/>
              <a:cs typeface="Codec Pro Bold"/>
              <a:sym typeface="Codec Pro Bold"/>
            </a:endParaRPr>
          </a:p>
          <a:p>
            <a:pPr algn="ctr">
              <a:lnSpc>
                <a:spcPts val="3693"/>
              </a:lnSpc>
            </a:pPr>
            <a:endParaRPr lang="en-US" sz="3078" b="1">
              <a:solidFill>
                <a:srgbClr val="FFDE59"/>
              </a:solidFill>
              <a:latin typeface="Codec Pro Bold"/>
              <a:ea typeface="Codec Pro Bold"/>
              <a:cs typeface="Codec Pro Bold"/>
              <a:sym typeface="Codec Pro Bold"/>
            </a:endParaRP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za odpowiedzialność, profesjonalizm</a:t>
            </a: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oraz zaangażowanie we wdrażanie Regionalnego Programu Operacyjnego Województwa Podlaskiego</a:t>
            </a: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na lata 2014–2020</a:t>
            </a:r>
          </a:p>
          <a:p>
            <a:pPr algn="ctr">
              <a:lnSpc>
                <a:spcPts val="3693"/>
              </a:lnSpc>
            </a:pPr>
            <a:endParaRPr lang="en-US" sz="3078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6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7265" y="-153651"/>
            <a:ext cx="14174031" cy="10912863"/>
          </a:xfrm>
          <a:custGeom>
            <a:avLst/>
            <a:gdLst/>
            <a:ahLst/>
            <a:cxnLst/>
            <a:rect l="l" t="t" r="r" b="b"/>
            <a:pathLst>
              <a:path w="14174031" h="10912863">
                <a:moveTo>
                  <a:pt x="0" y="0"/>
                </a:moveTo>
                <a:lnTo>
                  <a:pt x="14174031" y="0"/>
                </a:lnTo>
                <a:lnTo>
                  <a:pt x="14174031" y="10912863"/>
                </a:lnTo>
                <a:lnTo>
                  <a:pt x="0" y="10912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56435" t="-5238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15314" y="493395"/>
            <a:ext cx="8122973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Codec Pro Ultra-Bold"/>
                <a:ea typeface="Codec Pro Ultra-Bold"/>
                <a:cs typeface="Codec Pro Ultra-Bold"/>
                <a:sym typeface="Codec Pro Ultra-Bold"/>
              </a:rPr>
              <a:t>PODZIĘKOWANIA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3150" y="2345055"/>
            <a:ext cx="7507300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3"/>
              </a:lnSpc>
            </a:pPr>
            <a:r>
              <a:rPr lang="en-US" sz="3078" b="1">
                <a:solidFill>
                  <a:srgbClr val="FFDE59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dla Członkow i Obserwatorów KM</a:t>
            </a:r>
          </a:p>
          <a:p>
            <a:pPr algn="ctr">
              <a:lnSpc>
                <a:spcPts val="3693"/>
              </a:lnSpc>
            </a:pPr>
            <a:endParaRPr lang="en-US" sz="3078" b="1">
              <a:solidFill>
                <a:srgbClr val="FFDE59"/>
              </a:solidFill>
              <a:latin typeface="Codec Pro Bold"/>
              <a:ea typeface="Codec Pro Bold"/>
              <a:cs typeface="Codec Pro Bold"/>
              <a:sym typeface="Codec Pro Bold"/>
            </a:endParaRPr>
          </a:p>
          <a:p>
            <a:pPr algn="ctr">
              <a:lnSpc>
                <a:spcPts val="3693"/>
              </a:lnSpc>
            </a:pPr>
            <a:endParaRPr lang="en-US" sz="3078" b="1">
              <a:solidFill>
                <a:srgbClr val="FFDE59"/>
              </a:solidFill>
              <a:latin typeface="Codec Pro Bold"/>
              <a:ea typeface="Codec Pro Bold"/>
              <a:cs typeface="Codec Pro Bold"/>
              <a:sym typeface="Codec Pro Bold"/>
            </a:endParaRP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za pracę na rzecz</a:t>
            </a: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Komitetu Monitorującego</a:t>
            </a: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Regionalny Program Operacyjny Województwa Podlaskiego</a:t>
            </a:r>
          </a:p>
          <a:p>
            <a:pPr algn="ctr">
              <a:lnSpc>
                <a:spcPts val="3693"/>
              </a:lnSpc>
            </a:pPr>
            <a:r>
              <a:rPr lang="en-US" sz="3078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na lata 2014–2020</a:t>
            </a:r>
          </a:p>
          <a:p>
            <a:pPr algn="ctr">
              <a:lnSpc>
                <a:spcPts val="3693"/>
              </a:lnSpc>
            </a:pPr>
            <a:endParaRPr lang="en-US" sz="3078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487" y="2654860"/>
            <a:ext cx="8290560" cy="3497580"/>
            <a:chOff x="0" y="0"/>
            <a:chExt cx="3070578" cy="1295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78" cy="1295400"/>
            </a:xfrm>
            <a:custGeom>
              <a:avLst/>
              <a:gdLst/>
              <a:ahLst/>
              <a:cxnLst/>
              <a:rect l="l" t="t" r="r" b="b"/>
              <a:pathLst>
                <a:path w="3070578" h="1295400">
                  <a:moveTo>
                    <a:pt x="33618" y="0"/>
                  </a:moveTo>
                  <a:lnTo>
                    <a:pt x="3036960" y="0"/>
                  </a:lnTo>
                  <a:cubicBezTo>
                    <a:pt x="3045876" y="0"/>
                    <a:pt x="3054427" y="3542"/>
                    <a:pt x="3060731" y="9846"/>
                  </a:cubicBezTo>
                  <a:cubicBezTo>
                    <a:pt x="3067036" y="16151"/>
                    <a:pt x="3070578" y="24702"/>
                    <a:pt x="3070578" y="33618"/>
                  </a:cubicBezTo>
                  <a:lnTo>
                    <a:pt x="3070578" y="1261782"/>
                  </a:lnTo>
                  <a:cubicBezTo>
                    <a:pt x="3070578" y="1270698"/>
                    <a:pt x="3067036" y="1279249"/>
                    <a:pt x="3060731" y="1285554"/>
                  </a:cubicBezTo>
                  <a:cubicBezTo>
                    <a:pt x="3054427" y="1291858"/>
                    <a:pt x="3045876" y="1295400"/>
                    <a:pt x="3036960" y="1295400"/>
                  </a:cubicBezTo>
                  <a:lnTo>
                    <a:pt x="33618" y="1295400"/>
                  </a:lnTo>
                  <a:cubicBezTo>
                    <a:pt x="24702" y="1295400"/>
                    <a:pt x="16151" y="1291858"/>
                    <a:pt x="9846" y="1285554"/>
                  </a:cubicBezTo>
                  <a:cubicBezTo>
                    <a:pt x="3542" y="1279249"/>
                    <a:pt x="0" y="1270698"/>
                    <a:pt x="0" y="1261782"/>
                  </a:cubicBezTo>
                  <a:lnTo>
                    <a:pt x="0" y="33618"/>
                  </a:lnTo>
                  <a:cubicBezTo>
                    <a:pt x="0" y="24702"/>
                    <a:pt x="3542" y="16151"/>
                    <a:pt x="9846" y="9846"/>
                  </a:cubicBezTo>
                  <a:cubicBezTo>
                    <a:pt x="16151" y="3542"/>
                    <a:pt x="24702" y="0"/>
                    <a:pt x="33618" y="0"/>
                  </a:cubicBezTo>
                  <a:close/>
                </a:path>
              </a:pathLst>
            </a:custGeom>
            <a:solidFill>
              <a:srgbClr val="2B4CC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3070578" cy="1247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97577" y="4923927"/>
            <a:ext cx="876822" cy="87682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577" y="3965239"/>
            <a:ext cx="876822" cy="87682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17274" y="4967979"/>
            <a:ext cx="876822" cy="87682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17274" y="4009290"/>
            <a:ext cx="876822" cy="87682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36487" y="677350"/>
            <a:ext cx="7824503" cy="531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</a:pPr>
            <a:r>
              <a:rPr lang="en-US" sz="42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UCHWAŁY KOMITETU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7009" y="4275299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Zmiany programu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14075" y="4118136"/>
            <a:ext cx="2546915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Działania komunikacyjne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14075" y="5081375"/>
            <a:ext cx="2669084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Sprawy organizacyjne KM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37009" y="5233987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Sprawozdania roczne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1623060" y="731520"/>
            <a:ext cx="2354580" cy="235458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FE9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7577" y="3002692"/>
            <a:ext cx="876822" cy="87682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137009" y="3299819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Kryteria</a:t>
            </a:r>
          </a:p>
        </p:txBody>
      </p:sp>
      <p:sp>
        <p:nvSpPr>
          <p:cNvPr id="29" name="Freeform 29"/>
          <p:cNvSpPr/>
          <p:nvPr/>
        </p:nvSpPr>
        <p:spPr>
          <a:xfrm>
            <a:off x="5001780" y="3261718"/>
            <a:ext cx="507811" cy="446873"/>
          </a:xfrm>
          <a:custGeom>
            <a:avLst/>
            <a:gdLst/>
            <a:ahLst/>
            <a:cxnLst/>
            <a:rect l="l" t="t" r="r" b="b"/>
            <a:pathLst>
              <a:path w="507811" h="446873">
                <a:moveTo>
                  <a:pt x="0" y="0"/>
                </a:moveTo>
                <a:lnTo>
                  <a:pt x="507810" y="0"/>
                </a:lnTo>
                <a:lnTo>
                  <a:pt x="507810" y="446873"/>
                </a:lnTo>
                <a:lnTo>
                  <a:pt x="0" y="44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4817274" y="3046744"/>
            <a:ext cx="876822" cy="87682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914075" y="3236551"/>
            <a:ext cx="254691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Ewaluacja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3024" y="3284341"/>
            <a:ext cx="765928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282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88618" y="4259822"/>
            <a:ext cx="294739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8618" y="5218510"/>
            <a:ext cx="294739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9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08315" y="3328393"/>
            <a:ext cx="294739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7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108315" y="4303873"/>
            <a:ext cx="294739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7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108315" y="5267112"/>
            <a:ext cx="294739" cy="35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</a:pPr>
            <a:r>
              <a:rPr lang="en-US" sz="2800">
                <a:solidFill>
                  <a:srgbClr val="1F3685"/>
                </a:solidFill>
                <a:latin typeface="Archivo Black"/>
                <a:ea typeface="Archivo Black"/>
                <a:cs typeface="Archivo Black"/>
                <a:sym typeface="Archivo Black"/>
              </a:rPr>
              <a:t>7</a:t>
            </a:r>
          </a:p>
        </p:txBody>
      </p:sp>
      <p:sp>
        <p:nvSpPr>
          <p:cNvPr id="40" name="Freeform 40"/>
          <p:cNvSpPr/>
          <p:nvPr/>
        </p:nvSpPr>
        <p:spPr>
          <a:xfrm rot="5400000" flipH="1" flipV="1">
            <a:off x="7300925" y="660424"/>
            <a:ext cx="4303392" cy="861083"/>
          </a:xfrm>
          <a:custGeom>
            <a:avLst/>
            <a:gdLst/>
            <a:ahLst/>
            <a:cxnLst/>
            <a:rect l="l" t="t" r="r" b="b"/>
            <a:pathLst>
              <a:path w="4303392" h="861083">
                <a:moveTo>
                  <a:pt x="4303393" y="861083"/>
                </a:moveTo>
                <a:lnTo>
                  <a:pt x="0" y="861083"/>
                </a:lnTo>
                <a:lnTo>
                  <a:pt x="0" y="0"/>
                </a:lnTo>
                <a:lnTo>
                  <a:pt x="4303393" y="0"/>
                </a:lnTo>
                <a:lnTo>
                  <a:pt x="4303393" y="86108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6014" r="-67935" b="-27695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3683</Words>
  <Application>Microsoft Office PowerPoint</Application>
  <PresentationFormat>Niestandardowy</PresentationFormat>
  <Paragraphs>718</Paragraphs>
  <Slides>86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86</vt:i4>
      </vt:variant>
    </vt:vector>
  </HeadingPairs>
  <TitlesOfParts>
    <vt:vector size="95" baseType="lpstr">
      <vt:lpstr>Montserrat</vt:lpstr>
      <vt:lpstr>Codec Pro Bold</vt:lpstr>
      <vt:lpstr>Montserrat Bold</vt:lpstr>
      <vt:lpstr>Codec Pro Ultra-Bold</vt:lpstr>
      <vt:lpstr>Codec Pro</vt:lpstr>
      <vt:lpstr>Archivo Black</vt:lpstr>
      <vt:lpstr>Calibri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RPOWP</dc:title>
  <cp:lastModifiedBy>Maria Widurska</cp:lastModifiedBy>
  <cp:revision>2</cp:revision>
  <dcterms:created xsi:type="dcterms:W3CDTF">2006-08-16T00:00:00Z</dcterms:created>
  <dcterms:modified xsi:type="dcterms:W3CDTF">2026-05-13T09:58:18Z</dcterms:modified>
  <dc:identifier>DAHJVo5xezY</dc:identifier>
</cp:coreProperties>
</file>